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8" r:id="rId2"/>
    <p:sldId id="334" r:id="rId3"/>
    <p:sldId id="335" r:id="rId4"/>
    <p:sldId id="340" r:id="rId5"/>
    <p:sldId id="341" r:id="rId6"/>
    <p:sldId id="357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8" r:id="rId18"/>
    <p:sldId id="336" r:id="rId19"/>
    <p:sldId id="337" r:id="rId20"/>
    <p:sldId id="343" r:id="rId21"/>
    <p:sldId id="342" r:id="rId22"/>
    <p:sldId id="356" r:id="rId23"/>
    <p:sldId id="359" r:id="rId2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7636" autoAdjust="0"/>
  </p:normalViewPr>
  <p:slideViewPr>
    <p:cSldViewPr>
      <p:cViewPr>
        <p:scale>
          <a:sx n="66" d="100"/>
          <a:sy n="66" d="100"/>
        </p:scale>
        <p:origin x="-1022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5902"/>
    </p:cViewPr>
  </p:sorterViewPr>
  <p:notesViewPr>
    <p:cSldViewPr>
      <p:cViewPr varScale="1">
        <p:scale>
          <a:sx n="76" d="100"/>
          <a:sy n="76" d="100"/>
        </p:scale>
        <p:origin x="-3108" y="-90"/>
      </p:cViewPr>
      <p:guideLst>
        <p:guide orient="horz" pos="3151"/>
        <p:guide orient="horz" pos="3127"/>
        <p:guide pos="216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4819" tIns="47409" rIns="94819" bIns="47409" rtlCol="0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4819" tIns="47409" rIns="94819" bIns="47409" rtlCol="0"/>
          <a:lstStyle>
            <a:lvl1pPr algn="r">
              <a:defRPr sz="1300"/>
            </a:lvl1pPr>
          </a:lstStyle>
          <a:p>
            <a:pPr>
              <a:defRPr/>
            </a:pPr>
            <a:fld id="{E0DCF658-EA12-4BB1-841A-260947EE0F12}" type="datetimeFigureOut">
              <a:rPr lang="en-GB"/>
              <a:pPr>
                <a:defRPr/>
              </a:pPr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4819" tIns="47409" rIns="94819" bIns="47409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4819" tIns="47409" rIns="94819" bIns="47409" rtlCol="0" anchor="b"/>
          <a:lstStyle>
            <a:lvl1pPr algn="r">
              <a:defRPr sz="1300"/>
            </a:lvl1pPr>
          </a:lstStyle>
          <a:p>
            <a:pPr>
              <a:defRPr/>
            </a:pPr>
            <a:fld id="{0AFE2C22-B049-4390-BDAD-A4F77A3FE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EF62063-A9B2-4888-AA05-A0410C009E34}" type="datetimeFigureOut">
              <a:rPr lang="en-GB"/>
              <a:pPr>
                <a:defRPr/>
              </a:pPr>
              <a:t>07/06/2017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892A613-E6EC-42E0-891F-93682B6AEA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DF5ED-9F2A-402B-912C-479D0F5620D1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0ACC42F-353E-42D9-BD8F-0091795599BA}" type="slidenum">
              <a:rPr lang="en-GB" sz="1200"/>
              <a:pPr algn="r"/>
              <a:t>14</a:t>
            </a:fld>
            <a:endParaRPr lang="en-GB" sz="1200"/>
          </a:p>
        </p:txBody>
      </p:sp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D132B64A-5130-40B3-92B9-913598842311}" type="slidenum">
              <a:rPr lang="en-GB" sz="1300"/>
              <a:pPr algn="r"/>
              <a:t>14</a:t>
            </a:fld>
            <a:endParaRPr lang="en-GB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9450ED-3120-454A-BD23-CD9EF31E9E2A}" type="slidenum">
              <a:rPr lang="en-GB" sz="1200"/>
              <a:pPr algn="r"/>
              <a:t>15</a:t>
            </a:fld>
            <a:endParaRPr lang="en-GB" sz="1200"/>
          </a:p>
        </p:txBody>
      </p:sp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85588475-9DE5-47FA-A1A5-AD75901414FF}" type="slidenum">
              <a:rPr lang="en-GB" sz="1300"/>
              <a:pPr algn="r"/>
              <a:t>15</a:t>
            </a:fld>
            <a:endParaRPr lang="en-GB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950858-36BE-4417-AC1F-05AE2C0BC1C5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CA930E96-00CF-452F-963E-2C714C1D77C0}" type="slidenum">
              <a:rPr lang="en-GB" sz="1300"/>
              <a:pPr algn="r"/>
              <a:t>16</a:t>
            </a:fld>
            <a:endParaRPr lang="en-GB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47043-E757-48CF-A941-C5C38D9309F4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B5197-1D64-497D-967F-8686A45D3491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0AF57ED2-E5A6-4942-9448-983320180143}" type="slidenum">
              <a:rPr lang="en-GB" sz="1300"/>
              <a:pPr algn="r"/>
              <a:t>7</a:t>
            </a:fld>
            <a:endParaRPr lang="en-GB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E6AC59-FAF6-4187-B10B-6C8E39A5AA57}" type="slidenum">
              <a:rPr lang="en-GB" sz="1200"/>
              <a:pPr algn="r"/>
              <a:t>8</a:t>
            </a:fld>
            <a:endParaRPr lang="en-GB" sz="1200"/>
          </a:p>
        </p:txBody>
      </p:sp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1B1BE7CD-A33C-46A0-AC2D-FFD05A9C556E}" type="slidenum">
              <a:rPr lang="en-GB" sz="1300"/>
              <a:pPr algn="r"/>
              <a:t>8</a:t>
            </a:fld>
            <a:endParaRPr lang="en-GB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E321047-203D-4028-9193-B35E3DDD1A6E}" type="slidenum">
              <a:rPr lang="en-GB" sz="1200"/>
              <a:pPr algn="r"/>
              <a:t>9</a:t>
            </a:fld>
            <a:endParaRPr lang="en-GB" sz="1200"/>
          </a:p>
        </p:txBody>
      </p:sp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67B00CF3-291C-47BC-B4CA-C2B1F5533970}" type="slidenum">
              <a:rPr lang="en-GB" sz="1300"/>
              <a:pPr algn="r"/>
              <a:t>9</a:t>
            </a:fld>
            <a:endParaRPr lang="en-GB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97503A-5CDE-4129-9DD7-DF1C3416614A}" type="slidenum">
              <a:rPr lang="en-GB" sz="1200"/>
              <a:pPr algn="r"/>
              <a:t>10</a:t>
            </a:fld>
            <a:endParaRPr lang="en-GB" sz="1200"/>
          </a:p>
        </p:txBody>
      </p:sp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A98345A0-0DDB-4E81-A81B-F4BE9BAD7F09}" type="slidenum">
              <a:rPr lang="en-GB" sz="1300"/>
              <a:pPr algn="r"/>
              <a:t>10</a:t>
            </a:fld>
            <a:endParaRPr lang="en-GB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EDA501-1693-4367-A14A-89F0F66788FD}" type="slidenum">
              <a:rPr lang="en-GB" sz="1200"/>
              <a:pPr algn="r"/>
              <a:t>11</a:t>
            </a:fld>
            <a:endParaRPr lang="en-GB" sz="1200"/>
          </a:p>
        </p:txBody>
      </p:sp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3FFD23B6-42CF-457B-B143-02C92E4774A4}" type="slidenum">
              <a:rPr lang="en-GB" sz="1300"/>
              <a:pPr algn="r"/>
              <a:t>11</a:t>
            </a:fld>
            <a:endParaRPr lang="en-GB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EF9A0F-0EAB-4A08-941E-6148A1A93FCB}" type="slidenum">
              <a:rPr lang="en-GB" sz="1200"/>
              <a:pPr algn="r"/>
              <a:t>12</a:t>
            </a:fld>
            <a:endParaRPr lang="en-GB" sz="1200"/>
          </a:p>
        </p:txBody>
      </p:sp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5F72AF6A-4D1E-47E2-97F4-CCE6247AE800}" type="slidenum">
              <a:rPr lang="en-GB" sz="1300"/>
              <a:pPr algn="r"/>
              <a:t>12</a:t>
            </a:fld>
            <a:endParaRPr lang="en-GB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 txBox="1">
            <a:spLocks noGrp="1" noChangeArrowheads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3B71CF-07CC-4F3D-BE78-46BD48F52138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19" tIns="47409" rIns="94819" bIns="47409" anchor="b"/>
          <a:lstStyle/>
          <a:p>
            <a:pPr algn="r"/>
            <a:fld id="{5D7BB327-D0D9-4D87-81E0-E291DCA2B342}" type="slidenum">
              <a:rPr lang="en-GB" sz="1300"/>
              <a:pPr algn="r"/>
              <a:t>13</a:t>
            </a:fld>
            <a:endParaRPr lang="en-GB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5356-C16C-4976-9F75-A9CF389461EE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7B95-70A1-437E-87E3-C9D22A0FB8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D66D-0707-4FC9-84E4-3160CC93E608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97D8-9E8F-40ED-9527-44578BAAAE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E9D3-A460-4282-9483-D3C9CAF34686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EC0E-285F-4061-A1CC-AC87BE7DCF6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F954-28B2-476D-B07B-A6A2B14B72D7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08B90-14CF-4E7A-82B5-45FE1A8F1F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CBB9-0BC5-42B2-86FB-A930A677D1F8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F0110-8572-4C44-ACB2-41C55B5B902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F3A0-8079-40AF-AF11-EDD806D417AE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8C97-2014-4CFB-8006-B7EFC8D5D1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65B2-DD14-459F-8D77-84DBF6AB8B59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6E941-5A5E-4F08-8ED5-72D5412CEE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E79E-280A-46F5-B923-37B69D758750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7496-88BD-4428-9653-3853C33FF4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C284-C834-4BF3-9DC4-341DD25C2993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4BA5C-8548-4C2A-A2E1-C83DA38035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9FAB-CEBC-4A32-938B-9498985335B5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6B0B-0B04-459E-ABF5-82F9FAED3B9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281D-EA6E-49AF-AD9A-1B3EBC81D63C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A5228-499A-4983-89A6-02CE1F1B40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E15E43-A5BB-40F0-ABEC-37B35664B1E9}" type="datetimeFigureOut">
              <a:rPr lang="en-GB"/>
              <a:pPr>
                <a:defRPr/>
              </a:pPr>
              <a:t>07/06/2017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C08E4E-8854-4398-8FAD-63865A58A9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CAcQjRw&amp;url=http://www.nhsggc.org.uk/content/default.asp?page=s1201&amp;searchtype=233&amp;ei=2tp-VLr8NIe4ONzAgaAP&amp;bvm=bv.80642063,d.ZWU&amp;psig=AFQjCNECwTffN78rCp6_Xn81zzHZ0c8eKA&amp;ust=14176860896555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source=imgres&amp;cd=&amp;cad=rja&amp;uact=8&amp;ved=0ahUKEwjXzuacx6nUAhWOalAKHTJoCxIQjRwIBw&amp;url=http://www.euro-emc.co.uk/Products/Helium-Quench-Pipe-Systems.aspx&amp;psig=AFQjCNFIifQOKKIYsO20UeTIQpIt1W4HnQ&amp;ust=149685008203345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278130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Keeping the equipment safe</a:t>
            </a:r>
            <a:br>
              <a:rPr lang="en-GB" smtClean="0"/>
            </a:b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15362" name="AutoShape 2" descr="data:image/jpeg;base64,/9j/4AAQSkZJRgABAQAAAQABAAD/2wCEAAkGBxQSEhQUExQUFhUXFBcVGRcYGR0eHxgWHhwZIRwgIBskIysgHBoxIBsZJTUtJykrMC8wFx8zOD8sPCgtLiwBCgoKDg0OGxAQGzcmICQyNDAtNDQtLCwsLCwsLCwsLC0sLyw1NC8sLC40LCwsLCwsLCwsNCwsLCwsLCwsLCwsLP/AABEIAFYAeAMBEQACEQEDEQH/xAAcAAAABwEBAAAAAAAAAAAAAAAAAQMEBQYHAgj/xABBEAACAQMBBQUEBgcHBQAAAAABAgMABBESBQYhMUEHEyJRYTJxgbEUIzNzkbIXNUJScoLwFiQ0Q1Sh0ZKTwdLh/8QAGgEAAgMBAQAAAAAAAAAAAAAAAAQCAwUBBv/EADMRAAEEAQIDBAkEAwEAAAAAAAEAAgMRBCExEhNRBTNBkSIyQmFxgaGx4RQVUvDB0fEj/9oADAMBAAIRAxEAPwDcaEIGhCwPtL2jMm0Z1SaVVGjAV2A9kdAcVsYrGmIWFlZL3CQ0VbOyTfAy/wB0nYlwMxOxyWHVSTzI5jzGfKlsyAD02/NMYs/F6Lkx7ar2SO4txHJIgMTEhXZc+IeRqeC0FpsKOY4tIpWPsduHexYu7Oe+cZZixxhepqjNAEmiuxSSyysdvdrXAkf6+f7Rv8x/3j61ptjbQ0Wa+R9nVenawVtrGe2S/ljvIwksiDuAcK7KM6m6A1p4TQWGx4rOzHua4UVcuyWdn2erOzMe8k4sxJ9rzNK5YAl0TOMSY7KzrfbtBnuZXSCRooFJUaDguB+0WHHB6Dyp6DFawW4WUlPkucaadFFruftEqJRbzYI1A58WPPGdVWc+K+G1XyJd6V37Ibu9kmlSaWUxRKAyS5JDt7Iy3iHAE/hSmY2MAFo1KbxTISQ47LVqz08hQhChCFCF567Uf1ncfyflFbWJ3QWRl94VBS28ts0MmSrMizRsPLPAj1yKtBa8EfIqqnMoqxdoW31vhZzDAbuXWRR+y4YZ+HUehqjGi5fE1XZEgeGlaD2K/wCAb79/ktJ53efJOYfdrFb77WT7x/zGtVuwWW7crSv0yyf6RP8Aun/0pD9AP5fRPfrvcqbvlvMdoTLK0Yj0powG1Z4k5zgedNQQ8oVdpaeXmG1rPZAudmqPOSUf71m5nerQxe6CxneHYMtlKYZlIwTpbHB16FT/AFitWOVsgsLNkjcx1FXrY/a/KoC3ECyDkXQ6W9+k5BPxFJvwAfVKaZmkaOC0jdrem2vgTA/iABZGGGX3jqPUUjLC+P1k5HK2TVqnKqVqFCEKEIUIXnrtR/WVx/J+UVtYndBZGX3hV3uN1/p2xbUoProodUfr+8vxwPiBSYm5c7r2KaMXMhHVY7Wos1bj2K/4Bvv3+S1k53efJauH3axW++1k+9f8xrVbsFlv3K9Gf2Osf9JB/wBArD58n8ls8mPosk7W9mRW93GkMaRqYQSFGBnU3GtLDe5zCXFZ+WxrXCgtB7Hv1an3sn5qSzO9TmJ3YU7HtOzvC8OuGUqxVo2wSCOB8J59eIqngkZrVK3iY7RVHfjs/sltpZ4h3DxoX4HwtjoVPn6YpmDKk4g06pebGj4SRosy3Kunjv7Vo85MyIcdVYgMPdgn8K0JwDGbSMDiJBS9KVhLaR0IXLsAMk4FFWuEgalANkZByKNkA2sc393Kvbi+mlhh1I2nB1KM4UDkTmtPHyI2RgE6rPyIHvfYC0zc6yeCyt4pV0ukYVhkHB944UhM4OeSE7EC1gBWedoXZ5NJcd9ZxhlkyXXIGl/MZI4H5g+dO42U0N4XlJ5GMS62BWzsv2PNaWhjnTQ/es2Mg8CBjiKXypGvfbUxjMcxlFZhddne0GkciDgXYjxpyLE+dPty4gN0i7FkJNBb/WOtZZb2o7p3V5dJJBFrURBSdSjjqY9T6in8SdjGkOKRyoXPcC1WLcHYs9vs8wSfVS5lweDadWcHgcHzqnIka6XiGoV0DHNj4Tusv2x2b30DZWPvlB4PGcn36T4s+7NaDMuJw1NJF+LI06apn/Z3ac2EaC7YZ4CTUFB/mOkVLmwt1sKPLmdpRWhdnnZ21tILm6KmRR4I14hSeZJ6nHLHLJ50lk5QeOFuycx8bgPE7daQ7ADJIA8zSIFpskDUo1OaF0JvtG0E0Txnk6lfxqcbzG8OHgq5oxJGWHxVC3e3lazJt7hTpQkAjmnw6r1FbOThif8A9Yjqfr+V5zD7RdinkzjQeY/2FdLXb1tIPDPH7iwB/A8aynY0zd2lbrM3Hfs8eaWk2pAvtTRD3uo/81EQSHZp8ipuyYW7vHmE1k3ltBznj+Bz8qsGHOfZKqPaGMPbC6h3itWOBPHn1OPniuOxJm7tK63PxnaB4UmrA8Qc0umgQUdC6iZgBkkAUbrhIG6i5t5LVTgzx/A5+WaYbiTOFhpSjs/GaaLwii3ktW5Tx/E4+ddOJOPZKBn4x9sJ2m1IDymiPudf+arMMg9k+RVwyYTs8eYTS83jtYx4pkPop1H8BVjMSZ+zT9lTJn4zBq8fLX7KmbV2w+0pUt4gViLZPmQObHyAHIVqQ47cRhlfqf7oFhz5b8+UQxim/wB1K0aGMKoUcAAAPcOVYZJJsr07WhoAHgu64uqvbzbrpdeIHRKBgN0YeTCncXMdBpuFm53ZzMn0ho7r/tUa63Ru0OO61jzUg/8A3/athmfA4etS89J2VlMPq38ElHurdnlA3xKj5mpHNgHtKA7Nyj7H2/yn1vuLdN7Xdr72z8qpd2nCNrPyTLOxcg70Pmnf6Ppcfax/gaq/dWdCrv2KT+QSSWl9s7xL4o+oBLLj1HNffUjJi5fonQ+RURFm4HpDVvmPwrns/eGKW3M+cBR4x1U+Xr6edZUmK9kvL67LchzopITL4Df3KlTG72mxKgrEDwBOEHx/ab+uFazf0+GNfW+v4WC45XaLvRFN+n5KX/R9Nj7WPPlg1D91j/iVZ+xSfyCZ3G490vII/ub/AJxVre0oDvY+Sof2Nkt2o/NMn3Wux/kN8Cp+Rq4ZsB9r7pc9m5Q9j7JxZbm3TnigjHmxHyHGq5O0IGjQ2rYuycl51FfFX7d3d6O0U6fE7e056+g8hWNk5T5zrt0XpMLBZjN01J3KmRSqdRE0IQoQhihCOhCKhCOhCIihCrk+6kZMwU6I5jGWUdCrEnHlnPzp5uc4cJOpbdfNZjuzWEuDTQdVj4FT0ESooVQFVRgAcgKSc4uNndaLGNY0NaKASoOa4pI6EIUIRYoQjoQhQhZ7utZx7QhlvL1pGYySAJrdVgRCeAVSPFjiTzpyVxicGM/6lYwJG8blI328rJ9BjsVSZblJQjSMwwIwmCSRqI4nOePCoNiB4jJpSm6QjhDPFNtpb7SxyzRKkZe3RDIuJG7yRlyUQqDpHDm3PI4c6k3HBAJ8fh9VF05BIHgnG8m97wLriEbYgWcxMJDJpP72kYiHq3Pj5VGKAONHrXu/Kk+UjULmHalxLtKJUdRC9ms3dtnkzDJ4ft9PKgsaIiTvdLgc4yCtqTex38aV0ZIwYmuO5ChZDIF1ae8LY0AZ4kdB16VJ2MANTrV+Hl1XBPZ0Unu7t65up5h3USwQ3EsDPqbUxXGnC4x78+fDlVcsbWNGupAKlHI55OmgNJrvM7XG0LayZ3jgaF5n0MVMpBwF1DiAOfDHOpRU2MvA1+yH254b4Lu9t7S3ivoICRL9FaR0LSNhdLBSNRKjmeXPrXAXuLXO2tBDWhwG9Jlb7ektrG0WLui/0QSaGDu7BVHJUHhXzYnAqZjDpHX1UeYWsFdEvcb6OVsmVI4kuY9Zlm1FFfhiPK8ifM8PfXBji3Dev7a6ZTp705ut5Z2lvFt44iloo194SDI5UthccFAA5nOc9KiImgN4j6y6ZHWa8ElZb1zXH0WOFIhLNbfSXZ9RSNc4AAGCxJ9Riuuha3iJOgNLglc6gNyisd9Gcwa4lRWuJbWc6iRHMgyuDwBQ4PE+lDscC6PgCPguibbyPxSFnv28sb6YQsxniSFGJ8cMpOiQ9fZVyf4akcYA76Vr8R4KInJG2vgpS63OQvK8M09v3xJlSJl0uTzOlgQGPmMVWJzQDgDWymYRZo1aXtd1IYzZ6Wk/uiusYJByHAB1cOPLpiomZx4r8VIRAV7kd7uyrTtPFNNBJIoWQxFcSBc6chlIDDJ4jzobLTeEiwgx2bBpNtp7mRTPMxlnUTRLHKqsAH0Z0k8M54n0Oak2ctAFbKLogfFLtuwvewSpLLG8MSw5XT9ZGMcGBUjpzGOdR52hBG+q6YtQQdkLPdhYZC0M88cbSGUwqV0aycnGVLKpPMAiumYuFOAvqgR0dCnG7VhDEkrwSd4k8zzltQYamxnSRwxwqMrnOIDhsKXY2tAJb4m0nvJsm3uO7Mz91JG2YpVcI6E88HqDw4EEcK7HI5t1sd0PY126YWW7cIlnD3Uk081v3b6mTUITyIUKMe8ipOldQoUAVARts2bK7fcqI6NMs6Bbb6K2lgO8i6Bjjgf4cUDIPTxtdMI6+5JXu60Bhhs3uZViKd0Ii0YMyqcnmurVx4lccMV1szuIvrX7I5YADbUbvLs0LJc9xFfa54wjLEq91MQuEJc+xjODxXNTifYHERp5hQkbqavVSthulphtD3jxXEEAi7yPScqcalIYFWXPLhUHT2XaWCbU2xU0dQl5tzbdrNrQ69DNrZ9XjMhOSxbHtZ9KiJ3h/GumFpZwpy27MH0mK5AIeKPu1UY045AkYzkAkDj1rnNdwFvVd5TeIO6KaqpWIUIRGhCoe0N65kuIzE4lga8W1b6vSoJOCFctqdweeBp4Gm2wtLTehq0s6UgitrpI3u8V73V/OkkKraTuioYyS6rpOGOrhz6V1sUdtafEIL304g7KTG27i4unhgaOJYreOZta6tbSDIHMYQAcSOPGoctrWW7WzSlxOcaGmi77K/1Zb+5vzGuZXeldx+7Citw9mw3sc1xdxpNctPIkgkAbugDgIFPBRjy51ZkPdGQ1hoV5quFoeOJw1+yLaPexbQvPogUSR7Nj7tSMjwtyxkdBihtGNvHteqDYkPD0TiffZ2jluIVVoIbNZWGPank9ldXQKAc8OoqIxxYadyfopc7xHT6ppdGf6dslriRJCyzyDQmnSTGhYczleWOvOpjh5bw0dFA3xsJ96W3d3qvLkwTCJmillKsgi8McXEBhLnxMCBnhjifKoyQsZYvUf3ZSZK91GloFKJlChCFCEKEIUIQoQq6dyrPVq0PnvhOB3j4WXOcqurC5PPA41d+ofVX7lVyWWnb7t25juIih0XLs8o1t4mbAODnK8hyxUea6wemylwNojquLrde3kdXKuGWMRErI664xyV8Eah766JnAUuGJpT3ZGy47WJYYQVjXOASTjJzzPGoPeXniKk1oaKCjr/dG2lkaXTJHI/ttFI8ev+IKQCfXnU2zPAr8qJiaTabbfeDZyPeiNmcRx2/tniuQFByT15nn76lHxSnl371F5bGONKbrbtpDZdxIqN3up5gB4WZ+YA/dAwB6AVyWUufxDw2XY4wGUfFKWW6FtE8UiiQvDkRl5XbSpGNIy2NOOlDp3kEdV0RNBB6JS03Wt4pO8jEieMyaFlcR6zzPd6tPXljFcMziKP2QImg2puqlYhQhChC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9538" y="-487363"/>
            <a:ext cx="1428750" cy="10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15365" name="Picture 3" descr="DCPB 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49275"/>
            <a:ext cx="237172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6"/>
          <a:srcRect l="14636" t="40082" r="62224" b="51779"/>
          <a:stretch>
            <a:fillRect/>
          </a:stretch>
        </p:blipFill>
        <p:spPr bwMode="auto">
          <a:xfrm>
            <a:off x="1258888" y="5084763"/>
            <a:ext cx="662463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124075" y="4941888"/>
            <a:ext cx="503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All relevant info from today will be available via..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7416800" cy="5068888"/>
          </a:xfrm>
        </p:spPr>
        <p:txBody>
          <a:bodyPr/>
          <a:lstStyle/>
          <a:p>
            <a:pPr eaLnBrk="1" hangingPunct="1"/>
            <a:r>
              <a:rPr lang="en-US" sz="2800" smtClean="0"/>
              <a:t>The external quench pipe terminal must be </a:t>
            </a:r>
            <a:r>
              <a:rPr lang="en-US" sz="2800" b="1" smtClean="0">
                <a:solidFill>
                  <a:srgbClr val="00B050"/>
                </a:solidFill>
              </a:rPr>
              <a:t>designed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0B050"/>
                </a:solidFill>
              </a:rPr>
              <a:t>fitted</a:t>
            </a:r>
            <a:r>
              <a:rPr lang="en-US" sz="2800" smtClean="0"/>
              <a:t> in such a way to prevent the ingress of rain and snow and foreign bodies, and </a:t>
            </a:r>
            <a:r>
              <a:rPr lang="en-US" sz="2800" b="1" smtClean="0">
                <a:solidFill>
                  <a:srgbClr val="00B050"/>
                </a:solidFill>
              </a:rPr>
              <a:t>positioned </a:t>
            </a:r>
            <a:r>
              <a:rPr lang="en-US" sz="2800" smtClean="0"/>
              <a:t>such that in the event of a quench, no risk will be posed to any individual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n-GB" sz="2600" smtClean="0"/>
          </a:p>
          <a:p>
            <a:pPr eaLnBrk="1" hangingPunct="1"/>
            <a:endParaRPr lang="en-GB" smtClean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>
          <a:xfrm>
            <a:off x="900113" y="1628775"/>
            <a:ext cx="7632700" cy="5068888"/>
          </a:xfrm>
        </p:spPr>
        <p:txBody>
          <a:bodyPr/>
          <a:lstStyle/>
          <a:p>
            <a:pPr eaLnBrk="1" hangingPunct="1"/>
            <a:r>
              <a:rPr lang="en-US" sz="2800" smtClean="0"/>
              <a:t>Care must be taken to ensure that the vent </a:t>
            </a:r>
            <a:r>
              <a:rPr lang="en-US" sz="2800" b="1" smtClean="0">
                <a:solidFill>
                  <a:srgbClr val="00B050"/>
                </a:solidFill>
              </a:rPr>
              <a:t>outlet </a:t>
            </a:r>
            <a:r>
              <a:rPr lang="en-US" sz="2800" smtClean="0"/>
              <a:t>is </a:t>
            </a:r>
            <a:r>
              <a:rPr lang="en-US" sz="2800" b="1" smtClean="0">
                <a:solidFill>
                  <a:srgbClr val="00B050"/>
                </a:solidFill>
              </a:rPr>
              <a:t>positioned</a:t>
            </a:r>
            <a:r>
              <a:rPr lang="en-US" sz="2800" smtClean="0"/>
              <a:t> a safe distance to any window that can be opened, walkway or escape routes.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n-GB" sz="2600" smtClean="0"/>
          </a:p>
          <a:p>
            <a:pPr eaLnBrk="1" hangingPunct="1"/>
            <a:endParaRPr lang="en-GB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3794" name="Content Placeholder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7416800" cy="5068888"/>
          </a:xfrm>
        </p:spPr>
        <p:txBody>
          <a:bodyPr/>
          <a:lstStyle/>
          <a:p>
            <a:pPr eaLnBrk="1" hangingPunct="1"/>
            <a:r>
              <a:rPr lang="en-US" sz="2800" smtClean="0"/>
              <a:t>The quench pipe must be </a:t>
            </a:r>
            <a:r>
              <a:rPr lang="en-US" sz="2800" b="1" smtClean="0">
                <a:solidFill>
                  <a:srgbClr val="00B050"/>
                </a:solidFill>
              </a:rPr>
              <a:t>manufactured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0B050"/>
                </a:solidFill>
              </a:rPr>
              <a:t>installed</a:t>
            </a:r>
            <a:r>
              <a:rPr lang="en-US" sz="2800" smtClean="0"/>
              <a:t> in accordance with the material and installation specifications and guidance of the manufacturer. 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It is the Board’s Capital Planning Manager’s responsibility, advised by the </a:t>
            </a:r>
            <a:r>
              <a:rPr lang="en-US" sz="2800" b="1" smtClean="0">
                <a:solidFill>
                  <a:srgbClr val="00B050"/>
                </a:solidFill>
              </a:rPr>
              <a:t>MRSE</a:t>
            </a:r>
            <a:r>
              <a:rPr lang="en-US" sz="2800" smtClean="0"/>
              <a:t>, to approve the installation of the quench pipe before the magnet is connected.</a:t>
            </a:r>
            <a:endParaRPr lang="en-GB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4294967295"/>
          </p:nvPr>
        </p:nvSpPr>
        <p:spPr>
          <a:xfrm>
            <a:off x="900113" y="1628775"/>
            <a:ext cx="7416800" cy="5068888"/>
          </a:xfrm>
        </p:spPr>
        <p:txBody>
          <a:bodyPr/>
          <a:lstStyle/>
          <a:p>
            <a:pPr eaLnBrk="1" hangingPunct="1"/>
            <a:r>
              <a:rPr lang="en-US" sz="2800" smtClean="0"/>
              <a:t>The quench pipe is </a:t>
            </a:r>
            <a:r>
              <a:rPr lang="en-US" sz="2800" b="1" smtClean="0">
                <a:solidFill>
                  <a:srgbClr val="00B050"/>
                </a:solidFill>
              </a:rPr>
              <a:t>sized </a:t>
            </a:r>
            <a:r>
              <a:rPr lang="en-US" sz="2800" smtClean="0"/>
              <a:t>correctly to ensure that the pressure created by a quench within the pipe is within the limits of the quench pipe’s pressure capability and the maximum pressure recommended by the manufacturer of the MRI scanner.  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We will hold the MR manufacturer’s </a:t>
            </a:r>
            <a:r>
              <a:rPr lang="en-US" sz="2800" b="1" smtClean="0">
                <a:solidFill>
                  <a:srgbClr val="00B050"/>
                </a:solidFill>
              </a:rPr>
              <a:t>design calculations </a:t>
            </a:r>
            <a:r>
              <a:rPr lang="en-US" sz="2800" smtClean="0"/>
              <a:t>on file as part of our </a:t>
            </a:r>
            <a:r>
              <a:rPr lang="en-US" sz="2800" b="1" smtClean="0">
                <a:solidFill>
                  <a:srgbClr val="00B050"/>
                </a:solidFill>
              </a:rPr>
              <a:t>Quality System</a:t>
            </a:r>
            <a:r>
              <a:rPr lang="en-US" sz="2800" smtClean="0"/>
              <a:t>.</a:t>
            </a:r>
            <a:endParaRPr lang="en-GB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7890" name="Content Placeholder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7489825" cy="5068888"/>
          </a:xfrm>
        </p:spPr>
        <p:txBody>
          <a:bodyPr/>
          <a:lstStyle/>
          <a:p>
            <a:pPr eaLnBrk="1" hangingPunct="1"/>
            <a:r>
              <a:rPr lang="en-US" sz="2800" smtClean="0"/>
              <a:t>In accordance with the recommendations of superconducting MR manufacturers and MHRA, we will ensure </a:t>
            </a:r>
            <a:r>
              <a:rPr lang="en-US" sz="2800" b="1" smtClean="0">
                <a:solidFill>
                  <a:srgbClr val="00B050"/>
                </a:solidFill>
              </a:rPr>
              <a:t>annual inspections </a:t>
            </a:r>
            <a:r>
              <a:rPr lang="en-US" sz="2800" smtClean="0"/>
              <a:t>of all vent piping.  </a:t>
            </a:r>
          </a:p>
          <a:p>
            <a:pPr eaLnBrk="1" hangingPunct="1"/>
            <a:r>
              <a:rPr lang="en-US" sz="2800" smtClean="0"/>
              <a:t>MHRA state that the </a:t>
            </a:r>
            <a:r>
              <a:rPr lang="en-US" sz="2800" b="1" smtClean="0">
                <a:solidFill>
                  <a:srgbClr val="00B050"/>
                </a:solidFill>
              </a:rPr>
              <a:t>annual inspection </a:t>
            </a:r>
            <a:r>
              <a:rPr lang="en-US" sz="2800" smtClean="0"/>
              <a:t>will include, at least, a visual inspection of the external piping.</a:t>
            </a:r>
          </a:p>
          <a:p>
            <a:pPr eaLnBrk="1" hangingPunct="1"/>
            <a:r>
              <a:rPr lang="en-US" sz="2800" smtClean="0"/>
              <a:t>We will document </a:t>
            </a:r>
            <a:r>
              <a:rPr lang="en-US" sz="2800" b="1" smtClean="0">
                <a:solidFill>
                  <a:srgbClr val="00B050"/>
                </a:solidFill>
              </a:rPr>
              <a:t>annual inspections </a:t>
            </a:r>
            <a:r>
              <a:rPr lang="en-US" sz="2800" smtClean="0"/>
              <a:t>as part of our </a:t>
            </a:r>
            <a:r>
              <a:rPr lang="en-US" sz="2800" b="1" smtClean="0">
                <a:solidFill>
                  <a:srgbClr val="00B050"/>
                </a:solidFill>
              </a:rPr>
              <a:t>Quality System</a:t>
            </a:r>
            <a:r>
              <a:rPr lang="en-US" sz="2800" smtClean="0"/>
              <a:t>.</a:t>
            </a:r>
          </a:p>
          <a:p>
            <a:pPr eaLnBrk="1" hangingPunct="1"/>
            <a:endParaRPr lang="en-US" sz="2800" smtClean="0"/>
          </a:p>
          <a:p>
            <a:pPr eaLnBrk="1" hangingPunct="1">
              <a:buFont typeface="Arial" charset="0"/>
              <a:buNone/>
            </a:pPr>
            <a:endParaRPr lang="en-GB" sz="2600" smtClean="0"/>
          </a:p>
          <a:p>
            <a:pPr eaLnBrk="1" hangingPunct="1"/>
            <a:endParaRPr lang="en-GB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7561262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Routine </a:t>
            </a:r>
            <a:r>
              <a:rPr lang="en-US" sz="2800" b="1" smtClean="0">
                <a:solidFill>
                  <a:srgbClr val="00B050"/>
                </a:solidFill>
              </a:rPr>
              <a:t>annual inspection </a:t>
            </a:r>
            <a:r>
              <a:rPr lang="en-US" sz="2800" smtClean="0"/>
              <a:t>should include the entire length:</a:t>
            </a:r>
          </a:p>
          <a:p>
            <a:pPr marL="0" indent="0" eaLnBrk="1" hangingPunct="1"/>
            <a:r>
              <a:rPr lang="en-US" sz="2800" smtClean="0"/>
              <a:t>Adequate expansion provision/components are fitted</a:t>
            </a:r>
          </a:p>
          <a:p>
            <a:pPr marL="0" indent="0" eaLnBrk="1" hangingPunct="1"/>
            <a:r>
              <a:rPr lang="en-US" sz="2800" smtClean="0"/>
              <a:t>All joints are checked for gas tightness and are in a sound state of repair, including connection to the magnet</a:t>
            </a:r>
            <a:endParaRPr lang="en-GB" sz="2600" smtClean="0"/>
          </a:p>
          <a:p>
            <a:pPr marL="0" indent="0" eaLnBrk="1" hangingPunct="1"/>
            <a:endParaRPr lang="en-GB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41986" name="Content Placeholder 2"/>
          <p:cNvSpPr>
            <a:spLocks noGrp="1"/>
          </p:cNvSpPr>
          <p:nvPr>
            <p:ph idx="4294967295"/>
          </p:nvPr>
        </p:nvSpPr>
        <p:spPr>
          <a:xfrm>
            <a:off x="827088" y="1628775"/>
            <a:ext cx="7561262" cy="50688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sz="2800" smtClean="0"/>
          </a:p>
          <a:p>
            <a:pPr marL="0" indent="0" eaLnBrk="1" hangingPunct="1"/>
            <a:r>
              <a:rPr lang="en-US" sz="2800" smtClean="0"/>
              <a:t>Draining of any ‘U’ bends</a:t>
            </a:r>
            <a:endParaRPr lang="en-GB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/>
          <a:srcRect l="58208" t="12782" r="27330" b="22244"/>
          <a:stretch>
            <a:fillRect/>
          </a:stretch>
        </p:blipFill>
        <p:spPr bwMode="auto">
          <a:xfrm>
            <a:off x="5292725" y="2276475"/>
            <a:ext cx="251936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-396875" y="404813"/>
            <a:ext cx="8229600" cy="1143000"/>
          </a:xfrm>
        </p:spPr>
        <p:txBody>
          <a:bodyPr/>
          <a:lstStyle/>
          <a:p>
            <a:r>
              <a:rPr lang="en-GB" b="1" smtClean="0"/>
              <a:t>Remember…?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400" smtClean="0"/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2400" smtClean="0"/>
          </a:p>
          <a:p>
            <a:pPr>
              <a:lnSpc>
                <a:spcPct val="80000"/>
              </a:lnSpc>
            </a:pPr>
            <a:r>
              <a:rPr lang="en-GB" sz="2800" smtClean="0"/>
              <a:t>When designing a suite, ensure that the quench button is </a:t>
            </a:r>
            <a:r>
              <a:rPr lang="en-US" sz="2800" b="1" smtClean="0">
                <a:solidFill>
                  <a:srgbClr val="00B050"/>
                </a:solidFill>
              </a:rPr>
              <a:t>easy to access</a:t>
            </a:r>
            <a:r>
              <a:rPr lang="en-US" sz="2000" b="1" smtClean="0">
                <a:solidFill>
                  <a:srgbClr val="00B050"/>
                </a:solidFill>
              </a:rPr>
              <a:t> </a:t>
            </a:r>
            <a:r>
              <a:rPr lang="en-GB" sz="2800" smtClean="0"/>
              <a:t>and independent of a lock in an emergency, such as fire, i.e. can you smash a window to get access to it.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GB" sz="2800" smtClean="0"/>
              <a:t>  </a:t>
            </a:r>
          </a:p>
          <a:p>
            <a:pPr>
              <a:lnSpc>
                <a:spcPct val="80000"/>
              </a:lnSpc>
            </a:pPr>
            <a:r>
              <a:rPr lang="en-GB" sz="2800" smtClean="0"/>
              <a:t>An MRI scanner is effectively a bomb (or </a:t>
            </a:r>
            <a:r>
              <a:rPr lang="en-US" sz="2800" b="1" smtClean="0">
                <a:solidFill>
                  <a:srgbClr val="00B050"/>
                </a:solidFill>
              </a:rPr>
              <a:t>pressurised vessel</a:t>
            </a:r>
            <a:r>
              <a:rPr lang="en-GB" sz="2800" smtClean="0"/>
              <a:t>) in the building if the quench does not happen properly via the quench pipe due to blockage of other malfunction. </a:t>
            </a:r>
          </a:p>
          <a:p>
            <a:pPr>
              <a:lnSpc>
                <a:spcPct val="80000"/>
              </a:lnSpc>
            </a:pPr>
            <a:endParaRPr lang="en-GB" sz="2800" b="1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/>
          <a:srcRect l="58571" t="26563" r="26431" b="31097"/>
          <a:stretch>
            <a:fillRect/>
          </a:stretch>
        </p:blipFill>
        <p:spPr bwMode="auto">
          <a:xfrm>
            <a:off x="827088" y="1196975"/>
            <a:ext cx="34448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4572000" y="1557338"/>
            <a:ext cx="34036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Do you know </a:t>
            </a:r>
            <a:r>
              <a:rPr lang="en-US" sz="2800" b="1">
                <a:solidFill>
                  <a:srgbClr val="00B050"/>
                </a:solidFill>
              </a:rPr>
              <a:t>where</a:t>
            </a:r>
            <a:r>
              <a:rPr lang="en-GB"/>
              <a:t> </a:t>
            </a:r>
            <a:r>
              <a:rPr lang="en-GB" sz="2800"/>
              <a:t>the oxygen cell is and how and when it needs to be replaced?</a:t>
            </a:r>
          </a:p>
          <a:p>
            <a:endParaRPr lang="en-GB" sz="2800"/>
          </a:p>
          <a:p>
            <a:r>
              <a:rPr lang="en-US" sz="2800" b="1">
                <a:solidFill>
                  <a:srgbClr val="00B050"/>
                </a:solidFill>
              </a:rPr>
              <a:t>Who</a:t>
            </a:r>
            <a:r>
              <a:rPr lang="en-GB" sz="2800"/>
              <a:t> does this?</a:t>
            </a:r>
          </a:p>
        </p:txBody>
      </p:sp>
      <p:sp>
        <p:nvSpPr>
          <p:cNvPr id="45059" name="Rectangle 3"/>
          <p:cNvSpPr>
            <a:spLocks/>
          </p:cNvSpPr>
          <p:nvPr/>
        </p:nvSpPr>
        <p:spPr bwMode="auto">
          <a:xfrm>
            <a:off x="468313" y="4797425"/>
            <a:ext cx="84963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Find your oxygen sensor - change every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18 months to two years.  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GB" sz="3200">
                <a:latin typeface="Calibri" pitchFamily="34" charset="0"/>
              </a:rPr>
              <a:t>Don't wait until the alarm goes off. </a:t>
            </a:r>
          </a:p>
        </p:txBody>
      </p:sp>
      <p:sp>
        <p:nvSpPr>
          <p:cNvPr id="45060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>
                <a:latin typeface="Calibri" pitchFamily="34" charset="0"/>
              </a:rPr>
              <a:t>Oxygen monitoring</a:t>
            </a: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 l="58569" t="17708" r="21077" b="29123"/>
          <a:stretch>
            <a:fillRect/>
          </a:stretch>
        </p:blipFill>
        <p:spPr bwMode="auto">
          <a:xfrm>
            <a:off x="250825" y="1989138"/>
            <a:ext cx="468153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5148263" y="2205038"/>
            <a:ext cx="34036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Do you know the </a:t>
            </a:r>
            <a:r>
              <a:rPr lang="en-US" sz="2800" b="1">
                <a:solidFill>
                  <a:srgbClr val="00B050"/>
                </a:solidFill>
              </a:rPr>
              <a:t>normal</a:t>
            </a:r>
            <a:r>
              <a:rPr lang="en-GB"/>
              <a:t> </a:t>
            </a:r>
            <a:r>
              <a:rPr lang="en-GB" sz="2800"/>
              <a:t>values for:</a:t>
            </a:r>
          </a:p>
          <a:p>
            <a:endParaRPr lang="en-GB" sz="2800"/>
          </a:p>
          <a:p>
            <a:r>
              <a:rPr lang="en-GB" sz="2800"/>
              <a:t>chilled water temp, room temperature, room humidity,</a:t>
            </a:r>
          </a:p>
          <a:p>
            <a:endParaRPr lang="en-GB" sz="2800"/>
          </a:p>
          <a:p>
            <a:r>
              <a:rPr lang="en-GB" sz="2800"/>
              <a:t>chiller water flow rate if available?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-396875" y="5492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>
                <a:latin typeface="Calibri" pitchFamily="34" charset="0"/>
              </a:rPr>
              <a:t>Chiller and room conditions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3081338" cy="1143000"/>
          </a:xfrm>
        </p:spPr>
        <p:txBody>
          <a:bodyPr/>
          <a:lstStyle/>
          <a:p>
            <a:pPr algn="l"/>
            <a:r>
              <a:rPr lang="en-US" sz="2600" b="1" smtClean="0"/>
              <a:t>Aims for this talk…</a:t>
            </a:r>
            <a:endParaRPr lang="en-GB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50825" y="1628775"/>
            <a:ext cx="8569325" cy="3168650"/>
          </a:xfrm>
        </p:spPr>
        <p:txBody>
          <a:bodyPr/>
          <a:lstStyle/>
          <a:p>
            <a:r>
              <a:rPr lang="en-GB" sz="2800" smtClean="0"/>
              <a:t>Understanding the Emergency </a:t>
            </a:r>
            <a:r>
              <a:rPr lang="en-GB" sz="2800" b="1" smtClean="0">
                <a:solidFill>
                  <a:srgbClr val="00B050"/>
                </a:solidFill>
              </a:rPr>
              <a:t>buttons</a:t>
            </a:r>
            <a:r>
              <a:rPr lang="en-GB" sz="2800" smtClean="0"/>
              <a:t>?</a:t>
            </a:r>
            <a:endParaRPr lang="en-US" sz="2800" smtClean="0"/>
          </a:p>
          <a:p>
            <a:r>
              <a:rPr lang="en-US" sz="2800" smtClean="0"/>
              <a:t>How is the </a:t>
            </a:r>
            <a:r>
              <a:rPr lang="en-GB" sz="2800" b="1" smtClean="0">
                <a:solidFill>
                  <a:srgbClr val="00B050"/>
                </a:solidFill>
              </a:rPr>
              <a:t>quench pipe </a:t>
            </a:r>
            <a:r>
              <a:rPr lang="en-US" sz="2800" smtClean="0"/>
              <a:t>kept safe?</a:t>
            </a:r>
          </a:p>
          <a:p>
            <a:r>
              <a:rPr lang="en-US" sz="2800" smtClean="0"/>
              <a:t>The importance of the </a:t>
            </a:r>
            <a:r>
              <a:rPr lang="en-GB" sz="2800" b="1" smtClean="0">
                <a:solidFill>
                  <a:srgbClr val="00B050"/>
                </a:solidFill>
              </a:rPr>
              <a:t>oxygen monitor</a:t>
            </a:r>
            <a:r>
              <a:rPr lang="en-US" sz="2800" smtClean="0"/>
              <a:t> and how to look after it.</a:t>
            </a:r>
          </a:p>
          <a:p>
            <a:r>
              <a:rPr lang="en-GB" sz="2800" smtClean="0"/>
              <a:t>Think about</a:t>
            </a:r>
            <a:r>
              <a:rPr lang="en-US" sz="2800" smtClean="0"/>
              <a:t> </a:t>
            </a:r>
            <a:r>
              <a:rPr lang="en-GB" sz="2800" smtClean="0"/>
              <a:t>the</a:t>
            </a:r>
            <a:r>
              <a:rPr lang="en-US" sz="2800" smtClean="0"/>
              <a:t> </a:t>
            </a:r>
            <a:r>
              <a:rPr lang="en-GB" sz="2800" b="1" smtClean="0">
                <a:solidFill>
                  <a:srgbClr val="00B050"/>
                </a:solidFill>
              </a:rPr>
              <a:t>humidity </a:t>
            </a:r>
            <a:r>
              <a:rPr lang="en-US" sz="2800" smtClean="0"/>
              <a:t>range for your site.</a:t>
            </a:r>
          </a:p>
          <a:p>
            <a:r>
              <a:rPr lang="en-US" sz="2800" smtClean="0"/>
              <a:t>Know your </a:t>
            </a:r>
            <a:r>
              <a:rPr lang="en-GB" sz="2800" b="1" smtClean="0">
                <a:solidFill>
                  <a:srgbClr val="00B050"/>
                </a:solidFill>
              </a:rPr>
              <a:t>chiller, cold-head, compressor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/>
          <p:cNvPicPr>
            <a:picLocks noChangeAspect="1" noChangeArrowheads="1"/>
          </p:cNvPicPr>
          <p:nvPr/>
        </p:nvPicPr>
        <p:blipFill>
          <a:blip r:embed="rId2"/>
          <a:srcRect l="57500" t="18707" r="28572" b="25195"/>
          <a:stretch>
            <a:fillRect/>
          </a:stretch>
        </p:blipFill>
        <p:spPr bwMode="auto">
          <a:xfrm>
            <a:off x="755650" y="765175"/>
            <a:ext cx="3695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4624388" y="3232150"/>
            <a:ext cx="39084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Flow meter indicating flow is within </a:t>
            </a:r>
            <a:r>
              <a:rPr lang="en-US" sz="2800" b="1">
                <a:solidFill>
                  <a:srgbClr val="00B050"/>
                </a:solidFill>
              </a:rPr>
              <a:t>normal</a:t>
            </a:r>
            <a:r>
              <a:rPr lang="en-GB"/>
              <a:t> </a:t>
            </a:r>
            <a:r>
              <a:rPr lang="en-GB" sz="2800"/>
              <a:t>range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Where is your chiller?</a:t>
            </a:r>
          </a:p>
        </p:txBody>
      </p:sp>
      <p:pic>
        <p:nvPicPr>
          <p:cNvPr id="48130" name="Picture 4"/>
          <p:cNvPicPr>
            <a:picLocks noChangeAspect="1" noChangeArrowheads="1"/>
          </p:cNvPicPr>
          <p:nvPr/>
        </p:nvPicPr>
        <p:blipFill>
          <a:blip r:embed="rId2"/>
          <a:srcRect l="57854" t="23611" r="5362" b="20268"/>
          <a:stretch>
            <a:fillRect/>
          </a:stretch>
        </p:blipFill>
        <p:spPr bwMode="auto">
          <a:xfrm>
            <a:off x="971550" y="1773238"/>
            <a:ext cx="74168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body" idx="1"/>
          </p:nvPr>
        </p:nvSpPr>
        <p:spPr>
          <a:xfrm>
            <a:off x="250825" y="1341438"/>
            <a:ext cx="8640763" cy="36004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2600" dirty="0"/>
              <a:t>Often they work</a:t>
            </a:r>
            <a:r>
              <a:rPr lang="en-GB" sz="2600" b="1" dirty="0"/>
              <a:t> </a:t>
            </a:r>
            <a:r>
              <a:rPr lang="en-GB" sz="2600" b="1" dirty="0">
                <a:solidFill>
                  <a:srgbClr val="FF0000"/>
                </a:solidFill>
              </a:rPr>
              <a:t>badly</a:t>
            </a:r>
            <a:r>
              <a:rPr lang="en-GB" sz="2600" dirty="0"/>
              <a:t> in </a:t>
            </a:r>
            <a:r>
              <a:rPr lang="en-GB" sz="2600" b="1" dirty="0">
                <a:solidFill>
                  <a:srgbClr val="FF0000"/>
                </a:solidFill>
              </a:rPr>
              <a:t>cold </a:t>
            </a:r>
            <a:r>
              <a:rPr lang="en-GB" sz="2600" dirty="0"/>
              <a:t>weather and better when able to chill in hot weather. </a:t>
            </a:r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Who is coming out on Christmas Eve at 4pm when the chiller breaks down? </a:t>
            </a:r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Continued loss of 6% loss of helium per day can lead to a quench.</a:t>
            </a:r>
            <a:r>
              <a:rPr lang="en-GB" sz="2600"/>
              <a:t> </a:t>
            </a:r>
            <a:endParaRPr lang="en-GB" sz="2600" dirty="0"/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Old style scanners lost only up to 1% per day, but new zero-boil-off actually </a:t>
            </a:r>
            <a:r>
              <a:rPr lang="en-GB" sz="2600" b="1" dirty="0">
                <a:solidFill>
                  <a:srgbClr val="FF0000"/>
                </a:solidFill>
              </a:rPr>
              <a:t>depend even more</a:t>
            </a:r>
            <a:r>
              <a:rPr lang="en-GB" sz="2600" dirty="0"/>
              <a:t> on a good chiller. </a:t>
            </a:r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Continued loss of 6% loss of helium per day can lead to a quench. 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endParaRPr lang="en-GB" sz="2600" dirty="0"/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Is your one covered by Estates, or the vendor, or neither? </a:t>
            </a:r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When was the water filter last checked as if crud gets into the system then problems…? </a:t>
            </a:r>
          </a:p>
          <a:p>
            <a:pPr>
              <a:lnSpc>
                <a:spcPct val="80000"/>
              </a:lnSpc>
              <a:defRPr/>
            </a:pPr>
            <a:r>
              <a:rPr lang="en-GB" sz="2600" dirty="0"/>
              <a:t>Do you have a cold-water bypass on the system?</a:t>
            </a:r>
          </a:p>
          <a:p>
            <a:pPr>
              <a:lnSpc>
                <a:spcPct val="80000"/>
              </a:lnSpc>
              <a:defRPr/>
            </a:pPr>
            <a:endParaRPr lang="en-GB" sz="2600" dirty="0"/>
          </a:p>
          <a:p>
            <a:pPr>
              <a:lnSpc>
                <a:spcPct val="80000"/>
              </a:lnSpc>
              <a:defRPr/>
            </a:pPr>
            <a:endParaRPr lang="en-GB" sz="2600" dirty="0"/>
          </a:p>
        </p:txBody>
      </p:sp>
      <p:sp>
        <p:nvSpPr>
          <p:cNvPr id="49154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>
                <a:latin typeface="Calibri" pitchFamily="34" charset="0"/>
              </a:rPr>
              <a:t>Are you looking after your chiller?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6"/>
          <p:cNvPicPr>
            <a:picLocks noChangeAspect="1" noChangeArrowheads="1"/>
          </p:cNvPicPr>
          <p:nvPr/>
        </p:nvPicPr>
        <p:blipFill>
          <a:blip r:embed="rId2"/>
          <a:srcRect l="57500" t="33464" r="18573" b="25195"/>
          <a:stretch>
            <a:fillRect/>
          </a:stretch>
        </p:blipFill>
        <p:spPr bwMode="auto">
          <a:xfrm>
            <a:off x="900113" y="1125538"/>
            <a:ext cx="7489825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7"/>
          <p:cNvSpPr txBox="1">
            <a:spLocks noChangeArrowheads="1"/>
          </p:cNvSpPr>
          <p:nvPr/>
        </p:nvSpPr>
        <p:spPr bwMode="auto">
          <a:xfrm>
            <a:off x="611188" y="5876925"/>
            <a:ext cx="794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http://www.hampshirechronicle.co.uk/news/9866186.Winchester_hospital_set_to_replace___800_000_MRI_scanner_destroyed_in_last_year_s_fire/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Now think for a moment…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You are on the phone to a fire-fighter who needs information </a:t>
            </a:r>
            <a:r>
              <a:rPr lang="en-GB" b="1" smtClean="0">
                <a:solidFill>
                  <a:srgbClr val="FF0000"/>
                </a:solidFill>
              </a:rPr>
              <a:t>NOW </a:t>
            </a:r>
            <a:r>
              <a:rPr lang="en-GB" smtClean="0"/>
              <a:t>and cannot wait for you to arrive.</a:t>
            </a:r>
          </a:p>
          <a:p>
            <a:pPr>
              <a:lnSpc>
                <a:spcPct val="90000"/>
              </a:lnSpc>
            </a:pPr>
            <a:r>
              <a:rPr lang="en-GB" smtClean="0"/>
              <a:t>Describe to the person beside you where your </a:t>
            </a:r>
            <a:r>
              <a:rPr lang="en-GB" b="1" smtClean="0">
                <a:solidFill>
                  <a:srgbClr val="FF0000"/>
                </a:solidFill>
              </a:rPr>
              <a:t>quench button</a:t>
            </a:r>
            <a:r>
              <a:rPr lang="en-GB" smtClean="0"/>
              <a:t> is and how to access it out of hours.</a:t>
            </a:r>
          </a:p>
          <a:p>
            <a:pPr>
              <a:lnSpc>
                <a:spcPct val="90000"/>
              </a:lnSpc>
            </a:pPr>
            <a:r>
              <a:rPr lang="en-GB" smtClean="0"/>
              <a:t>Where is your </a:t>
            </a:r>
            <a:r>
              <a:rPr lang="en-GB" b="1" smtClean="0">
                <a:solidFill>
                  <a:schemeClr val="folHlink"/>
                </a:solidFill>
              </a:rPr>
              <a:t>electrical isolation</a:t>
            </a:r>
            <a:r>
              <a:rPr lang="en-GB" smtClean="0"/>
              <a:t> button and how to access it.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en-GB" smtClean="0"/>
              <a:t>How would you ensure they press the right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 l="57854" t="31488" r="5008" b="13390"/>
          <a:stretch>
            <a:fillRect/>
          </a:stretch>
        </p:blipFill>
        <p:spPr bwMode="auto">
          <a:xfrm>
            <a:off x="611188" y="1341438"/>
            <a:ext cx="78486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 l="57854" t="26193" r="17865" b="22614"/>
          <a:stretch>
            <a:fillRect/>
          </a:stretch>
        </p:blipFill>
        <p:spPr bwMode="auto">
          <a:xfrm>
            <a:off x="900113" y="1125538"/>
            <a:ext cx="6696075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Image resul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836613"/>
            <a:ext cx="4097337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 safety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827088" y="1700213"/>
            <a:ext cx="7777162" cy="4681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A warning sign must be sited at the vent </a:t>
            </a:r>
            <a:r>
              <a:rPr lang="en-US" sz="2800" b="1" smtClean="0">
                <a:solidFill>
                  <a:srgbClr val="00B050"/>
                </a:solidFill>
              </a:rPr>
              <a:t>outlet </a:t>
            </a:r>
            <a:r>
              <a:rPr lang="en-US" sz="2800" smtClean="0"/>
              <a:t>e.g.</a:t>
            </a:r>
          </a:p>
          <a:p>
            <a:pPr eaLnBrk="1" hangingPunct="1"/>
            <a:endParaRPr lang="en-GB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H:\Word Documents\CPD\2017\MRI Safety Course\Vent outlet warn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2349500"/>
            <a:ext cx="38163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 safety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827088" y="1844675"/>
            <a:ext cx="7489825" cy="4537075"/>
          </a:xfrm>
        </p:spPr>
        <p:txBody>
          <a:bodyPr/>
          <a:lstStyle/>
          <a:p>
            <a:pPr eaLnBrk="1" hangingPunct="1"/>
            <a:r>
              <a:rPr lang="en-US" sz="2800" smtClean="0"/>
              <a:t>Issues with the </a:t>
            </a:r>
            <a:r>
              <a:rPr lang="en-GB" sz="2800" b="1" smtClean="0">
                <a:solidFill>
                  <a:srgbClr val="00B050"/>
                </a:solidFill>
              </a:rPr>
              <a:t>design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0B050"/>
                </a:solidFill>
              </a:rPr>
              <a:t>maintenance</a:t>
            </a:r>
            <a:r>
              <a:rPr lang="en-US" sz="2800" smtClean="0"/>
              <a:t> of quench pipes may lead to failure of the pipes during a system quench and the possibility of causing serious injury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755650" y="765175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800" b="1" i="1" smtClean="0"/>
              <a:t>Safe use of equipment</a:t>
            </a:r>
            <a:br>
              <a:rPr lang="en-US" sz="3800" b="1" i="1" smtClean="0"/>
            </a:br>
            <a:r>
              <a:rPr lang="en-US" sz="2600" b="1" smtClean="0"/>
              <a:t>Quench pipe safety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827088" y="1844675"/>
            <a:ext cx="7489825" cy="45370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B050"/>
                </a:solidFill>
              </a:rPr>
              <a:t>Design failure case study </a:t>
            </a:r>
            <a:r>
              <a:rPr lang="en-US" sz="2800" smtClean="0"/>
              <a:t>– A quench pipe was routed through a busy plant room.  The pipe was made narrow and the wall thickness increased to compensate for raised pressure.  </a:t>
            </a:r>
          </a:p>
          <a:p>
            <a:pPr eaLnBrk="1" hangingPunct="1"/>
            <a:r>
              <a:rPr lang="en-US" sz="2800" smtClean="0"/>
              <a:t>The issue was that the connection at the magnet would be over pressure in the event of a quench and would have failed.  Once discovered, the system had to be taken out of clinical use until it could be rectified.</a:t>
            </a:r>
            <a:endParaRPr lang="en-GB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260350"/>
            <a:ext cx="158432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831</Words>
  <Application>Microsoft Office PowerPoint</Application>
  <PresentationFormat>On-screen Show (4:3)</PresentationFormat>
  <Paragraphs>100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Keeping the equipment safe  </vt:lpstr>
      <vt:lpstr>Aims for this talk…</vt:lpstr>
      <vt:lpstr>Now think for a moment…</vt:lpstr>
      <vt:lpstr>Slide 4</vt:lpstr>
      <vt:lpstr>Slide 5</vt:lpstr>
      <vt:lpstr>Slide 6</vt:lpstr>
      <vt:lpstr>Safe use of equipment Quench pipe safety </vt:lpstr>
      <vt:lpstr>Safe use of equipment Quench pipe safety </vt:lpstr>
      <vt:lpstr>Safe use of equipment Quench pipe safety </vt:lpstr>
      <vt:lpstr>Safe use of equipment Quench pipes </vt:lpstr>
      <vt:lpstr>Safe use of equipment Quench pipes </vt:lpstr>
      <vt:lpstr>Safe use of equipment Quench pipes </vt:lpstr>
      <vt:lpstr>Safe use of equipment Quench pipes </vt:lpstr>
      <vt:lpstr>Safe use of equipment Quench pipes </vt:lpstr>
      <vt:lpstr>Safe use of equipment Quench pipes </vt:lpstr>
      <vt:lpstr>Safe use of equipment Quench pipes </vt:lpstr>
      <vt:lpstr>Remember…?</vt:lpstr>
      <vt:lpstr>Slide 18</vt:lpstr>
      <vt:lpstr>Slide 19</vt:lpstr>
      <vt:lpstr>Slide 20</vt:lpstr>
      <vt:lpstr>Where is your chiller?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FOSTEJO843</cp:lastModifiedBy>
  <cp:revision>723</cp:revision>
  <cp:lastPrinted>2016-04-18T11:00:15Z</cp:lastPrinted>
  <dcterms:created xsi:type="dcterms:W3CDTF">2014-12-02T18:45:57Z</dcterms:created>
  <dcterms:modified xsi:type="dcterms:W3CDTF">2017-06-07T11:07:54Z</dcterms:modified>
</cp:coreProperties>
</file>