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8" r:id="rId2"/>
    <p:sldId id="334" r:id="rId3"/>
    <p:sldId id="343" r:id="rId4"/>
    <p:sldId id="361" r:id="rId5"/>
    <p:sldId id="344" r:id="rId6"/>
    <p:sldId id="335" r:id="rId7"/>
    <p:sldId id="358" r:id="rId8"/>
    <p:sldId id="359" r:id="rId9"/>
    <p:sldId id="357" r:id="rId10"/>
    <p:sldId id="337" r:id="rId11"/>
    <p:sldId id="346" r:id="rId12"/>
    <p:sldId id="345" r:id="rId13"/>
    <p:sldId id="340" r:id="rId14"/>
    <p:sldId id="349" r:id="rId15"/>
    <p:sldId id="350" r:id="rId16"/>
    <p:sldId id="360" r:id="rId17"/>
    <p:sldId id="362" r:id="rId18"/>
    <p:sldId id="348" r:id="rId19"/>
    <p:sldId id="341" r:id="rId20"/>
    <p:sldId id="351" r:id="rId21"/>
    <p:sldId id="363" r:id="rId22"/>
    <p:sldId id="352" r:id="rId23"/>
    <p:sldId id="353" r:id="rId24"/>
    <p:sldId id="355" r:id="rId25"/>
    <p:sldId id="356" r:id="rId26"/>
    <p:sldId id="364" r:id="rId27"/>
    <p:sldId id="354" r:id="rId2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636" autoAdjust="0"/>
  </p:normalViewPr>
  <p:slideViewPr>
    <p:cSldViewPr>
      <p:cViewPr>
        <p:scale>
          <a:sx n="100" d="100"/>
          <a:sy n="100" d="100"/>
        </p:scale>
        <p:origin x="-267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542"/>
    </p:cViewPr>
  </p:sorterViewPr>
  <p:notesViewPr>
    <p:cSldViewPr>
      <p:cViewPr varScale="1">
        <p:scale>
          <a:sx n="76" d="100"/>
          <a:sy n="76" d="100"/>
        </p:scale>
        <p:origin x="-3108" y="-90"/>
      </p:cViewPr>
      <p:guideLst>
        <p:guide orient="horz" pos="3151"/>
        <p:guide orient="horz" pos="3127"/>
        <p:guide pos="216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4819" tIns="47409" rIns="94819" bIns="47409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4819" tIns="47409" rIns="94819" bIns="47409" rtlCol="0"/>
          <a:lstStyle>
            <a:lvl1pPr algn="r">
              <a:defRPr sz="1300"/>
            </a:lvl1pPr>
          </a:lstStyle>
          <a:p>
            <a:pPr>
              <a:defRPr/>
            </a:pPr>
            <a:fld id="{B50B0CA2-594C-40DE-8A81-C284F77577D4}" type="datetimeFigureOut">
              <a:rPr lang="en-GB"/>
              <a:pPr>
                <a:defRPr/>
              </a:pPr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4819" tIns="47409" rIns="94819" bIns="4740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4819" tIns="47409" rIns="94819" bIns="47409" rtlCol="0" anchor="b"/>
          <a:lstStyle>
            <a:lvl1pPr algn="r">
              <a:defRPr sz="1300"/>
            </a:lvl1pPr>
          </a:lstStyle>
          <a:p>
            <a:pPr>
              <a:defRPr/>
            </a:pPr>
            <a:fld id="{DF8CCE3F-5625-4814-AB27-417911101D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22DCD63-F3C9-4339-8AA7-A5CFC6021599}" type="datetimeFigureOut">
              <a:rPr lang="en-GB"/>
              <a:pPr>
                <a:defRPr/>
              </a:pPr>
              <a:t>07/06/2017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087C845-D7A5-45E4-A5C4-82EC0D7AA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EABB6-B190-4E4F-8339-1AD92A1D0B1A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4B1C0-A721-4BCD-B9EA-2FC7635D09CF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E5E7FBBC-7CEC-42CE-AE92-F1CD7484AF1F}" type="slidenum">
              <a:rPr lang="en-GB" sz="1300"/>
              <a:pPr algn="r"/>
              <a:t>10</a:t>
            </a:fld>
            <a:endParaRPr lang="en-GB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D793BEDE-5B90-42A9-AE16-678ECA167105}" type="slidenum">
              <a:rPr lang="en-GB" sz="1300"/>
              <a:pPr algn="r"/>
              <a:t>19</a:t>
            </a:fld>
            <a:endParaRPr lang="en-GB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4470-9905-46B0-81F5-B87379E3B4B2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A956-068C-4E66-9042-941D2A6C0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0844-BBC8-48D9-AC0E-6189E0D36BFB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8870-BD43-4A9A-A72E-3C7CB3C1DE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ACC0-62B6-43DE-8B88-BF0F5443D9A6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5A5-6AA1-4D15-B291-5693DD899F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790A-057B-4F1E-92F1-5C472E3FB298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20CD-4B4E-424F-B138-1ACE2E21E8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575B-CD29-48A1-AB58-278B798E3A4B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139D-647F-4F80-9CDC-D75D06F4BF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91D4-7AC6-4C5C-A220-04A0D84172C2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F92A-4D48-45A0-8BB6-2242A2A11C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DD15-164E-4955-BD93-B9BE6C3AD20E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DD2-4AE1-4038-A757-A5E92186E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6FE4-AC82-4032-8FC9-CDC8C9C34513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F8CE-F1F4-4E05-AFB2-2A2A784B6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A46A8-85AB-481E-BFAC-27FA2268B3CE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2511-3454-444B-866F-020B157C08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45D0-ABBE-4EC2-8C25-88AC4C9FFA1B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1A49-391E-48CB-A4D0-1698B55BD8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F13F-133E-4891-AEF5-4D38E67479AF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3CBC-5FBB-4F1A-82AA-F1CD7B2C0D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4AEDA-B6C0-4382-AB08-638768795419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F0ADA0-EFE8-4F5C-914F-C25AD6021D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nhsggc.org.uk/content/default.asp?page=s1201&amp;searchtype=233&amp;ei=2tp-VLr8NIe4ONzAgaAP&amp;bvm=bv.80642063,d.ZWU&amp;psig=AFQjCNECwTffN78rCp6_Xn81zzHZ0c8eKA&amp;ust=14176860896555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MR Responsible Person </a:t>
            </a:r>
            <a:br>
              <a:rPr lang="en-GB" smtClean="0"/>
            </a:br>
            <a:r>
              <a:rPr lang="en-GB" smtClean="0"/>
              <a:t>Training Event</a:t>
            </a:r>
            <a:br>
              <a:rPr lang="en-GB" smtClean="0"/>
            </a:br>
            <a:r>
              <a:rPr lang="en-GB" smtClean="0">
                <a:solidFill>
                  <a:srgbClr val="000000"/>
                </a:solidFill>
              </a:rPr>
              <a:t>June 2017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15362" name="AutoShape 2" descr="data:image/jpeg;base64,/9j/4AAQSkZJRgABAQAAAQABAAD/2wCEAAkGBxQSEhQUExQUFhUXFBcVGRcYGR0eHxgWHhwZIRwgIBskIysgHBoxIBsZJTUtJykrMC8wFx8zOD8sPCgtLiwBCgoKDg0OGxAQGzcmICQyNDAtNDQtLCwsLCwsLCwsLC0sLyw1NC8sLC40LCwsLCwsLCwsNCwsLCwsLCwsLCwsLP/AABEIAFYAeAMBEQACEQEDEQH/xAAcAAAABwEBAAAAAAAAAAAAAAAAAQMEBQYHAgj/xABBEAACAQMBBQUEBgcHBQAAAAABAgMABBESBQYhMUEHEyJRYTJxgbEUIzNzkbIXNUJScoLwFiQ0Q1Sh0ZKTwdLh/8QAGgEAAgMBAQAAAAAAAAAAAAAAAAQCAwUBBv/EADMRAAEEAQIDBAkEAwEAAAAAAAEAAgMRBCExEhNRBTNBkSIyQmFxgaGx4RQVUvDB0fEj/9oADAMBAAIRAxEAPwDcaEIGhCwPtL2jMm0Z1SaVVGjAV2A9kdAcVsYrGmIWFlZL3CQ0VbOyTfAy/wB0nYlwMxOxyWHVSTzI5jzGfKlsyAD02/NMYs/F6Lkx7ar2SO4txHJIgMTEhXZc+IeRqeC0FpsKOY4tIpWPsduHexYu7Oe+cZZixxhepqjNAEmiuxSSyysdvdrXAkf6+f7Rv8x/3j61ptjbQ0Wa+R9nVenawVtrGe2S/ljvIwksiDuAcK7KM6m6A1p4TQWGx4rOzHua4UVcuyWdn2erOzMe8k4sxJ9rzNK5YAl0TOMSY7KzrfbtBnuZXSCRooFJUaDguB+0WHHB6Dyp6DFawW4WUlPkucaadFFruftEqJRbzYI1A58WPPGdVWc+K+G1XyJd6V37Ibu9kmlSaWUxRKAyS5JDt7Iy3iHAE/hSmY2MAFo1KbxTISQ47LVqz08hQhChCFCF567Uf1ncfyflFbWJ3QWRl94VBS28ts0MmSrMizRsPLPAj1yKtBa8EfIqqnMoqxdoW31vhZzDAbuXWRR+y4YZ+HUehqjGi5fE1XZEgeGlaD2K/wCAb79/ktJ53efJOYfdrFb77WT7x/zGtVuwWW7crSv0yyf6RP8Aun/0pD9AP5fRPfrvcqbvlvMdoTLK0Yj0powG1Z4k5zgedNQQ8oVdpaeXmG1rPZAudmqPOSUf71m5nerQxe6CxneHYMtlKYZlIwTpbHB16FT/AFitWOVsgsLNkjcx1FXrY/a/KoC3ECyDkXQ6W9+k5BPxFJvwAfVKaZmkaOC0jdrem2vgTA/iABZGGGX3jqPUUjLC+P1k5HK2TVqnKqVqFCEKEIUIXnrtR/WVx/J+UVtYndBZGX3hV3uN1/p2xbUoProodUfr+8vxwPiBSYm5c7r2KaMXMhHVY7Wos1bj2K/4Bvv3+S1k53efJauH3axW++1k+9f8xrVbsFlv3K9Gf2Osf9JB/wBArD58n8ls8mPosk7W9mRW93GkMaRqYQSFGBnU3GtLDe5zCXFZ+WxrXCgtB7Hv1an3sn5qSzO9TmJ3YU7HtOzvC8OuGUqxVo2wSCOB8J59eIqngkZrVK3iY7RVHfjs/sltpZ4h3DxoX4HwtjoVPn6YpmDKk4g06pebGj4SRosy3Kunjv7Vo85MyIcdVYgMPdgn8K0JwDGbSMDiJBS9KVhLaR0IXLsAMk4FFWuEgalANkZByKNkA2sc393Kvbi+mlhh1I2nB1KM4UDkTmtPHyI2RgE6rPyIHvfYC0zc6yeCyt4pV0ukYVhkHB944UhM4OeSE7EC1gBWedoXZ5NJcd9ZxhlkyXXIGl/MZI4H5g+dO42U0N4XlJ5GMS62BWzsv2PNaWhjnTQ/es2Mg8CBjiKXypGvfbUxjMcxlFZhddne0GkciDgXYjxpyLE+dPty4gN0i7FkJNBb/WOtZZb2o7p3V5dJJBFrURBSdSjjqY9T6in8SdjGkOKRyoXPcC1WLcHYs9vs8wSfVS5lweDadWcHgcHzqnIka6XiGoV0DHNj4Tusv2x2b30DZWPvlB4PGcn36T4s+7NaDMuJw1NJF+LI06apn/Z3ac2EaC7YZ4CTUFB/mOkVLmwt1sKPLmdpRWhdnnZ21tILm6KmRR4I14hSeZJ6nHLHLJ50lk5QeOFuycx8bgPE7daQ7ADJIA8zSIFpskDUo1OaF0JvtG0E0Txnk6lfxqcbzG8OHgq5oxJGWHxVC3e3lazJt7hTpQkAjmnw6r1FbOThif8A9Yjqfr+V5zD7RdinkzjQeY/2FdLXb1tIPDPH7iwB/A8aynY0zd2lbrM3Hfs8eaWk2pAvtTRD3uo/81EQSHZp8ipuyYW7vHmE1k3ltBznj+Bz8qsGHOfZKqPaGMPbC6h3itWOBPHn1OPniuOxJm7tK63PxnaB4UmrA8Qc0umgQUdC6iZgBkkAUbrhIG6i5t5LVTgzx/A5+WaYbiTOFhpSjs/GaaLwii3ktW5Tx/E4+ddOJOPZKBn4x9sJ2m1IDymiPudf+arMMg9k+RVwyYTs8eYTS83jtYx4pkPop1H8BVjMSZ+zT9lTJn4zBq8fLX7KmbV2w+0pUt4gViLZPmQObHyAHIVqQ47cRhlfqf7oFhz5b8+UQxim/wB1K0aGMKoUcAAAPcOVYZJJsr07WhoAHgu64uqvbzbrpdeIHRKBgN0YeTCncXMdBpuFm53ZzMn0ho7r/tUa63Ru0OO61jzUg/8A3/athmfA4etS89J2VlMPq38ElHurdnlA3xKj5mpHNgHtKA7Nyj7H2/yn1vuLdN7Xdr72z8qpd2nCNrPyTLOxcg70Pmnf6Ppcfax/gaq/dWdCrv2KT+QSSWl9s7xL4o+oBLLj1HNffUjJi5fonQ+RURFm4HpDVvmPwrns/eGKW3M+cBR4x1U+Xr6edZUmK9kvL67LchzopITL4Df3KlTG72mxKgrEDwBOEHx/ab+uFazf0+GNfW+v4WC45XaLvRFN+n5KX/R9Nj7WPPlg1D91j/iVZ+xSfyCZ3G490vII/ub/AJxVre0oDvY+Sof2Nkt2o/NMn3Wux/kN8Cp+Rq4ZsB9r7pc9m5Q9j7JxZbm3TnigjHmxHyHGq5O0IGjQ2rYuycl51FfFX7d3d6O0U6fE7e056+g8hWNk5T5zrt0XpMLBZjN01J3KmRSqdRE0IQoQhihCOhCKhCOhCIihCrk+6kZMwU6I5jGWUdCrEnHlnPzp5uc4cJOpbdfNZjuzWEuDTQdVj4FT0ESooVQFVRgAcgKSc4uNndaLGNY0NaKASoOa4pI6EIUIRYoQjoQhQhZ7utZx7QhlvL1pGYySAJrdVgRCeAVSPFjiTzpyVxicGM/6lYwJG8blI328rJ9BjsVSZblJQjSMwwIwmCSRqI4nOePCoNiB4jJpSm6QjhDPFNtpb7SxyzRKkZe3RDIuJG7yRlyUQqDpHDm3PI4c6k3HBAJ8fh9VF05BIHgnG8m97wLriEbYgWcxMJDJpP72kYiHq3Pj5VGKAONHrXu/Kk+UjULmHalxLtKJUdRC9ms3dtnkzDJ4ft9PKgsaIiTvdLgc4yCtqTex38aV0ZIwYmuO5ChZDIF1ae8LY0AZ4kdB16VJ2MANTrV+Hl1XBPZ0Unu7t65up5h3USwQ3EsDPqbUxXGnC4x78+fDlVcsbWNGupAKlHI55OmgNJrvM7XG0LayZ3jgaF5n0MVMpBwF1DiAOfDHOpRU2MvA1+yH254b4Lu9t7S3ivoICRL9FaR0LSNhdLBSNRKjmeXPrXAXuLXO2tBDWhwG9Jlb7ektrG0WLui/0QSaGDu7BVHJUHhXzYnAqZjDpHX1UeYWsFdEvcb6OVsmVI4kuY9Zlm1FFfhiPK8ifM8PfXBji3Dev7a6ZTp705ut5Z2lvFt44iloo194SDI5UthccFAA5nOc9KiImgN4j6y6ZHWa8ElZb1zXH0WOFIhLNbfSXZ9RSNc4AAGCxJ9Riuuha3iJOgNLglc6gNyisd9Gcwa4lRWuJbWc6iRHMgyuDwBQ4PE+lDscC6PgCPguibbyPxSFnv28sb6YQsxniSFGJ8cMpOiQ9fZVyf4akcYA76Vr8R4KInJG2vgpS63OQvK8M09v3xJlSJl0uTzOlgQGPmMVWJzQDgDWymYRZo1aXtd1IYzZ6Wk/uiusYJByHAB1cOPLpiomZx4r8VIRAV7kd7uyrTtPFNNBJIoWQxFcSBc6chlIDDJ4jzobLTeEiwgx2bBpNtp7mRTPMxlnUTRLHKqsAH0Z0k8M54n0Oak2ctAFbKLogfFLtuwvewSpLLG8MSw5XT9ZGMcGBUjpzGOdR52hBG+q6YtQQdkLPdhYZC0M88cbSGUwqV0aycnGVLKpPMAiumYuFOAvqgR0dCnG7VhDEkrwSd4k8zzltQYamxnSRwxwqMrnOIDhsKXY2tAJb4m0nvJsm3uO7Mz91JG2YpVcI6E88HqDw4EEcK7HI5t1sd0PY126YWW7cIlnD3Uk081v3b6mTUITyIUKMe8ipOldQoUAVARts2bK7fcqI6NMs6Bbb6K2lgO8i6Bjjgf4cUDIPTxtdMI6+5JXu60Bhhs3uZViKd0Ii0YMyqcnmurVx4lccMV1szuIvrX7I5YADbUbvLs0LJc9xFfa54wjLEq91MQuEJc+xjODxXNTifYHERp5hQkbqavVSthulphtD3jxXEEAi7yPScqcalIYFWXPLhUHT2XaWCbU2xU0dQl5tzbdrNrQ69DNrZ9XjMhOSxbHtZ9KiJ3h/GumFpZwpy27MH0mK5AIeKPu1UY045AkYzkAkDj1rnNdwFvVd5TeIO6KaqpWIUIRGhCoe0N65kuIzE4lga8W1b6vSoJOCFctqdweeBp4Gm2wtLTehq0s6UgitrpI3u8V73V/OkkKraTuioYyS6rpOGOrhz6V1sUdtafEIL304g7KTG27i4unhgaOJYreOZta6tbSDIHMYQAcSOPGoctrWW7WzSlxOcaGmi77K/1Zb+5vzGuZXeldx+7Citw9mw3sc1xdxpNctPIkgkAbugDgIFPBRjy51ZkPdGQ1hoV5quFoeOJw1+yLaPexbQvPogUSR7Nj7tSMjwtyxkdBihtGNvHteqDYkPD0TiffZ2jluIVVoIbNZWGPank9ldXQKAc8OoqIxxYadyfopc7xHT6ppdGf6dslriRJCyzyDQmnSTGhYczleWOvOpjh5bw0dFA3xsJ96W3d3qvLkwTCJmillKsgi8McXEBhLnxMCBnhjifKoyQsZYvUf3ZSZK91GloFKJlChCFCEKEIUIQoQq6dyrPVq0PnvhOB3j4WXOcqurC5PPA41d+ofVX7lVyWWnb7t25juIih0XLs8o1t4mbAODnK8hyxUea6wemylwNojquLrde3kdXKuGWMRErI664xyV8Eah766JnAUuGJpT3ZGy47WJYYQVjXOASTjJzzPGoPeXniKk1oaKCjr/dG2lkaXTJHI/ttFI8ev+IKQCfXnU2zPAr8qJiaTabbfeDZyPeiNmcRx2/tniuQFByT15nn76lHxSnl371F5bGONKbrbtpDZdxIqN3up5gB4WZ+YA/dAwB6AVyWUufxDw2XY4wGUfFKWW6FtE8UiiQvDkRl5XbSpGNIy2NOOlDp3kEdV0RNBB6JS03Wt4pO8jEieMyaFlcR6zzPd6tPXljFcMziKP2QImg2puqlYhQhChC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9538" y="-487363"/>
            <a:ext cx="142875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5365" name="Picture 3" descr="DCPB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49275"/>
            <a:ext cx="23717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6" cstate="print"/>
          <a:srcRect l="14636" t="40082" r="62224" b="51779"/>
          <a:stretch>
            <a:fillRect/>
          </a:stretch>
        </p:blipFill>
        <p:spPr bwMode="auto">
          <a:xfrm>
            <a:off x="1330549" y="5516091"/>
            <a:ext cx="662463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195736" y="5373216"/>
            <a:ext cx="503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All relevant info from today will be available via..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4293096"/>
            <a:ext cx="231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Dr John Foster</a:t>
            </a:r>
          </a:p>
          <a:p>
            <a:pPr algn="ctr"/>
            <a:r>
              <a:rPr lang="en-GB" dirty="0" smtClean="0"/>
              <a:t>johnfoster2@nhs.net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/>
            <a:r>
              <a:rPr lang="en-US" sz="3800" b="1" i="1" smtClean="0"/>
              <a:t>Authorisation and Entitlement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569325" cy="50688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1800" smtClean="0"/>
          </a:p>
          <a:p>
            <a:pPr>
              <a:buFont typeface="Arial" charset="0"/>
              <a:buNone/>
            </a:pPr>
            <a:r>
              <a:rPr lang="en-GB" sz="2400" smtClean="0"/>
              <a:t>In NHSGGC, a process similar to Ionising Radiation staff and IRMER</a:t>
            </a:r>
          </a:p>
          <a:p>
            <a:pPr>
              <a:buFont typeface="Arial" charset="0"/>
              <a:buNone/>
            </a:pPr>
            <a:r>
              <a:rPr lang="en-GB" sz="2400" smtClean="0"/>
              <a:t> regulations  has been rolled out using two key terms:  </a:t>
            </a:r>
            <a:r>
              <a:rPr lang="en-GB" sz="2400" b="1" smtClean="0">
                <a:solidFill>
                  <a:srgbClr val="00B050"/>
                </a:solidFill>
              </a:rPr>
              <a:t>Authorisation</a:t>
            </a:r>
            <a:r>
              <a:rPr lang="en-GB" sz="2400" smtClean="0"/>
              <a:t> and </a:t>
            </a:r>
            <a:r>
              <a:rPr lang="en-GB" sz="2400" b="1" smtClean="0">
                <a:solidFill>
                  <a:srgbClr val="00B050"/>
                </a:solidFill>
              </a:rPr>
              <a:t>Entitlement</a:t>
            </a:r>
            <a:r>
              <a:rPr lang="en-GB" sz="2400" b="1" smtClean="0"/>
              <a:t> </a:t>
            </a:r>
            <a:r>
              <a:rPr lang="en-GB" sz="2400" smtClean="0"/>
              <a:t> </a:t>
            </a:r>
          </a:p>
          <a:p>
            <a:pPr>
              <a:buFont typeface="Arial" charset="0"/>
              <a:buNone/>
            </a:pPr>
            <a:r>
              <a:rPr lang="en-GB" sz="2400" smtClean="0"/>
              <a:t>  </a:t>
            </a:r>
          </a:p>
          <a:p>
            <a:pPr>
              <a:buFont typeface="Arial" charset="0"/>
              <a:buNone/>
            </a:pPr>
            <a:r>
              <a:rPr lang="en-GB" sz="2400" smtClean="0"/>
              <a:t>Only staff that </a:t>
            </a:r>
            <a:r>
              <a:rPr lang="en-GB" sz="2400" b="1" smtClean="0">
                <a:solidFill>
                  <a:srgbClr val="00B050"/>
                </a:solidFill>
              </a:rPr>
              <a:t>need </a:t>
            </a:r>
            <a:r>
              <a:rPr lang="en-GB" sz="2400" smtClean="0"/>
              <a:t>to be MRI trained, should be trained, decided</a:t>
            </a:r>
          </a:p>
          <a:p>
            <a:pPr>
              <a:buFont typeface="Arial" charset="0"/>
              <a:buNone/>
            </a:pPr>
            <a:r>
              <a:rPr lang="en-GB" sz="2400" smtClean="0"/>
              <a:t> by entitlement. </a:t>
            </a:r>
          </a:p>
          <a:p>
            <a:pPr>
              <a:buFont typeface="Arial" charset="0"/>
              <a:buNone/>
            </a:pPr>
            <a:r>
              <a:rPr lang="en-GB" sz="2400" smtClean="0"/>
              <a:t>  </a:t>
            </a:r>
          </a:p>
          <a:p>
            <a:pPr>
              <a:buFont typeface="Arial" charset="0"/>
              <a:buNone/>
            </a:pPr>
            <a:r>
              <a:rPr lang="en-GB" sz="2400" smtClean="0"/>
              <a:t>When the staff are actually trained then there is sign off by </a:t>
            </a:r>
            <a:r>
              <a:rPr lang="en-GB" sz="2400" b="1" smtClean="0">
                <a:solidFill>
                  <a:srgbClr val="00B050"/>
                </a:solidFill>
              </a:rPr>
              <a:t>both</a:t>
            </a:r>
            <a:endParaRPr lang="en-GB" sz="2400" b="1" smtClean="0"/>
          </a:p>
          <a:p>
            <a:pPr>
              <a:buFont typeface="Arial" charset="0"/>
              <a:buNone/>
            </a:pPr>
            <a:r>
              <a:rPr lang="en-GB" sz="2400" smtClean="0"/>
              <a:t>MRRP and appropriate management. </a:t>
            </a:r>
          </a:p>
          <a:p>
            <a:pPr>
              <a:buFont typeface="Arial" charset="0"/>
              <a:buNone/>
            </a:pPr>
            <a:r>
              <a:rPr lang="en-GB" sz="1800" smtClean="0"/>
              <a:t> </a:t>
            </a:r>
          </a:p>
          <a:p>
            <a:pPr>
              <a:buFont typeface="Arial" charset="0"/>
              <a:buNone/>
            </a:pPr>
            <a:r>
              <a:rPr lang="en-GB" sz="1800" smtClean="0"/>
              <a:t> 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2400" smtClean="0"/>
              <a:t>Being signed off by the </a:t>
            </a:r>
            <a:r>
              <a:rPr lang="en-GB" sz="2400" b="1" smtClean="0">
                <a:solidFill>
                  <a:srgbClr val="00B050"/>
                </a:solidFill>
              </a:rPr>
              <a:t>MRRP</a:t>
            </a:r>
            <a:r>
              <a:rPr lang="en-GB" sz="2400" smtClean="0"/>
              <a:t> will include a training package and</a:t>
            </a:r>
          </a:p>
          <a:p>
            <a:pPr>
              <a:buFont typeface="Arial" charset="0"/>
              <a:buNone/>
            </a:pPr>
            <a:r>
              <a:rPr lang="en-GB" sz="2400" smtClean="0"/>
              <a:t>appropriate safety competences are worked through and</a:t>
            </a:r>
          </a:p>
          <a:p>
            <a:pPr>
              <a:buFont typeface="Arial" charset="0"/>
              <a:buNone/>
            </a:pPr>
            <a:r>
              <a:rPr lang="en-GB" sz="2400" smtClean="0"/>
              <a:t>achieved.</a:t>
            </a:r>
          </a:p>
          <a:p>
            <a:pPr>
              <a:buFont typeface="Arial" charset="0"/>
              <a:buNone/>
            </a:pPr>
            <a:r>
              <a:rPr lang="en-GB" sz="2400" smtClean="0"/>
              <a:t>  </a:t>
            </a:r>
          </a:p>
          <a:p>
            <a:pPr>
              <a:buFont typeface="Arial" charset="0"/>
              <a:buNone/>
            </a:pPr>
            <a:r>
              <a:rPr lang="en-GB" sz="2400" smtClean="0"/>
              <a:t>It is </a:t>
            </a:r>
            <a:r>
              <a:rPr lang="en-GB" sz="2400" b="1" smtClean="0">
                <a:solidFill>
                  <a:srgbClr val="00B050"/>
                </a:solidFill>
              </a:rPr>
              <a:t>not possible </a:t>
            </a:r>
            <a:r>
              <a:rPr lang="en-GB" sz="2400" smtClean="0"/>
              <a:t>for staff to simply turn up to work in MRI or to</a:t>
            </a:r>
          </a:p>
          <a:p>
            <a:pPr>
              <a:buFont typeface="Arial" charset="0"/>
              <a:buNone/>
            </a:pPr>
            <a:r>
              <a:rPr lang="en-GB" sz="2400" b="1" smtClean="0">
                <a:solidFill>
                  <a:srgbClr val="00B050"/>
                </a:solidFill>
              </a:rPr>
              <a:t>expect </a:t>
            </a:r>
            <a:r>
              <a:rPr lang="en-GB" sz="2400" smtClean="0"/>
              <a:t>training there if they are not entitled.</a:t>
            </a:r>
          </a:p>
          <a:p>
            <a:pPr>
              <a:buFont typeface="Arial" charset="0"/>
              <a:buNone/>
            </a:pPr>
            <a:endParaRPr lang="en-GB" sz="2400" smtClean="0"/>
          </a:p>
          <a:p>
            <a:pPr>
              <a:buFont typeface="Arial" charset="0"/>
              <a:buNone/>
            </a:pPr>
            <a:r>
              <a:rPr lang="en-GB" sz="2400" smtClean="0"/>
              <a:t>The system ensures that we have training structures in place for</a:t>
            </a:r>
          </a:p>
          <a:p>
            <a:pPr>
              <a:buFont typeface="Arial" charset="0"/>
              <a:buNone/>
            </a:pPr>
            <a:r>
              <a:rPr lang="en-GB" sz="2400" smtClean="0"/>
              <a:t>relevant staff and control over who actually </a:t>
            </a:r>
            <a:r>
              <a:rPr lang="en-GB" sz="2400" b="1" smtClean="0">
                <a:solidFill>
                  <a:srgbClr val="00B050"/>
                </a:solidFill>
              </a:rPr>
              <a:t>needs </a:t>
            </a:r>
            <a:r>
              <a:rPr lang="en-GB" sz="2400" smtClean="0"/>
              <a:t>to be </a:t>
            </a:r>
          </a:p>
          <a:p>
            <a:pPr>
              <a:buFont typeface="Arial" charset="0"/>
              <a:buNone/>
            </a:pPr>
            <a:r>
              <a:rPr lang="en-GB" sz="2400" smtClean="0"/>
              <a:t>trained. </a:t>
            </a:r>
          </a:p>
          <a:p>
            <a:endParaRPr lang="en-GB" smtClean="0"/>
          </a:p>
        </p:txBody>
      </p:sp>
      <p:sp>
        <p:nvSpPr>
          <p:cNvPr id="28674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Authorisation and Entitlement</a:t>
            </a:r>
            <a:r>
              <a:rPr lang="en-GB" sz="4400">
                <a:latin typeface="Calibri" pitchFamily="34" charset="0"/>
              </a:rPr>
              <a:t/>
            </a:r>
            <a:br>
              <a:rPr lang="en-GB" sz="4400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smtClean="0"/>
              <a:t>There is also now the </a:t>
            </a:r>
            <a:r>
              <a:rPr lang="en-GB" sz="2400" b="1" smtClean="0">
                <a:solidFill>
                  <a:srgbClr val="00B050"/>
                </a:solidFill>
              </a:rPr>
              <a:t>need </a:t>
            </a:r>
            <a:r>
              <a:rPr lang="en-GB" sz="2400" smtClean="0"/>
              <a:t>to check by relevant like managers </a:t>
            </a:r>
          </a:p>
          <a:p>
            <a:pPr>
              <a:buFont typeface="Arial" charset="0"/>
              <a:buNone/>
            </a:pPr>
            <a:r>
              <a:rPr lang="en-GB" sz="2400" smtClean="0"/>
              <a:t>that staff are properly trained to their level of entitlement. </a:t>
            </a:r>
          </a:p>
          <a:p>
            <a:pPr>
              <a:buFont typeface="Arial" charset="0"/>
              <a:buNone/>
            </a:pPr>
            <a:r>
              <a:rPr lang="en-GB" sz="2400" smtClean="0"/>
              <a:t> </a:t>
            </a:r>
          </a:p>
          <a:p>
            <a:pPr>
              <a:buFont typeface="Arial" charset="0"/>
              <a:buNone/>
            </a:pPr>
            <a:r>
              <a:rPr lang="en-GB" sz="2400" smtClean="0"/>
              <a:t>Do you understand the process of </a:t>
            </a:r>
            <a:r>
              <a:rPr lang="en-GB" sz="2400" b="1" smtClean="0">
                <a:solidFill>
                  <a:srgbClr val="00B050"/>
                </a:solidFill>
              </a:rPr>
              <a:t>who does what </a:t>
            </a:r>
            <a:r>
              <a:rPr lang="en-GB" sz="2400" smtClean="0"/>
              <a:t>in each</a:t>
            </a:r>
          </a:p>
          <a:p>
            <a:pPr>
              <a:buFont typeface="Arial" charset="0"/>
              <a:buNone/>
            </a:pPr>
            <a:r>
              <a:rPr lang="en-GB" sz="2400" smtClean="0"/>
              <a:t>section? And what is each section?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Authorisation and Entitlement</a:t>
            </a:r>
            <a:r>
              <a:rPr lang="en-GB" sz="4400">
                <a:latin typeface="Calibri" pitchFamily="34" charset="0"/>
              </a:rPr>
              <a:t/>
            </a:r>
            <a:br>
              <a:rPr lang="en-GB" sz="4400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 noChangeArrowheads="1"/>
          </p:cNvPicPr>
          <p:nvPr/>
        </p:nvPicPr>
        <p:blipFill>
          <a:blip r:embed="rId2" cstate="print"/>
          <a:srcRect l="1779" t="8855" r="51074" b="41631"/>
          <a:stretch>
            <a:fillRect/>
          </a:stretch>
        </p:blipFill>
        <p:spPr bwMode="auto">
          <a:xfrm>
            <a:off x="179388" y="2924175"/>
            <a:ext cx="87852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Authorisation and Entitlement</a:t>
            </a:r>
            <a:r>
              <a:rPr lang="en-GB" sz="4400">
                <a:latin typeface="Calibri" pitchFamily="34" charset="0"/>
              </a:rPr>
              <a:t/>
            </a:r>
            <a:br>
              <a:rPr lang="en-GB" sz="4400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95375" y="1936750"/>
            <a:ext cx="460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The overview spreadsheet for the MRRP….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 cstate="print"/>
          <a:srcRect l="1779" t="8855" r="76190" b="76230"/>
          <a:stretch>
            <a:fillRect/>
          </a:stretch>
        </p:blipFill>
        <p:spPr bwMode="auto">
          <a:xfrm>
            <a:off x="250825" y="1557338"/>
            <a:ext cx="81375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Authorisation and Entitlement</a:t>
            </a:r>
            <a:r>
              <a:rPr lang="en-GB" sz="4400">
                <a:latin typeface="Calibri" pitchFamily="34" charset="0"/>
              </a:rPr>
              <a:t/>
            </a:r>
            <a:br>
              <a:rPr lang="en-GB" sz="4400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/>
          <a:srcRect l="25932" t="8855" r="51074" b="76230"/>
          <a:stretch>
            <a:fillRect/>
          </a:stretch>
        </p:blipFill>
        <p:spPr bwMode="auto">
          <a:xfrm>
            <a:off x="250825" y="4076700"/>
            <a:ext cx="80660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Authorisation and Entitlement</a:t>
            </a:r>
            <a:r>
              <a:rPr lang="en-GB" sz="4400">
                <a:latin typeface="Calibri" pitchFamily="34" charset="0"/>
              </a:rPr>
              <a:t/>
            </a:r>
            <a:br>
              <a:rPr lang="en-GB" sz="4400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 l="11229" t="27167" r="10469" b="22000"/>
          <a:stretch>
            <a:fillRect/>
          </a:stretch>
        </p:blipFill>
        <p:spPr bwMode="auto">
          <a:xfrm>
            <a:off x="290513" y="1892300"/>
            <a:ext cx="85899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Training Package </a:t>
            </a:r>
            <a:r>
              <a:rPr lang="en-GB" sz="2800" b="1" smtClean="0">
                <a:solidFill>
                  <a:srgbClr val="00B050"/>
                </a:solidFill>
              </a:rPr>
              <a:t>A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Authorised MR Environment; Operator or Supervisor and </a:t>
            </a:r>
            <a:r>
              <a:rPr lang="en-GB" sz="2400" b="1" smtClean="0"/>
              <a:t>controlling access</a:t>
            </a:r>
            <a:r>
              <a:rPr lang="en-GB" sz="2400" smtClean="0"/>
              <a:t> to the MR Controlled Access Area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Training Package </a:t>
            </a:r>
            <a:r>
              <a:rPr lang="en-GB" sz="2800" b="1" smtClean="0">
                <a:solidFill>
                  <a:srgbClr val="00B050"/>
                </a:solidFill>
              </a:rPr>
              <a:t>B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Authorised MR Environment;  but </a:t>
            </a:r>
            <a:r>
              <a:rPr lang="en-GB" sz="2400" b="1" smtClean="0"/>
              <a:t>NOT</a:t>
            </a:r>
            <a:r>
              <a:rPr lang="en-GB" sz="2400" smtClean="0"/>
              <a:t> Operator or Supervisor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Training Package </a:t>
            </a:r>
            <a:r>
              <a:rPr lang="en-GB" sz="2800" b="1" smtClean="0">
                <a:solidFill>
                  <a:srgbClr val="00B050"/>
                </a:solidFill>
              </a:rPr>
              <a:t>C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Authorised Non-MR Environment;  and needing MR Environment access under supervision.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Training Package </a:t>
            </a:r>
            <a:r>
              <a:rPr lang="en-GB" sz="2800" b="1" smtClean="0">
                <a:solidFill>
                  <a:srgbClr val="00B050"/>
                </a:solidFill>
              </a:rPr>
              <a:t>D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Authorised Non-MR Environment.</a:t>
            </a:r>
          </a:p>
        </p:txBody>
      </p:sp>
      <p:sp>
        <p:nvSpPr>
          <p:cNvPr id="33795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Authorisation and Entitlement</a:t>
            </a:r>
            <a:r>
              <a:rPr lang="en-GB" sz="4400">
                <a:latin typeface="Calibri" pitchFamily="34" charset="0"/>
              </a:rPr>
              <a:t/>
            </a:r>
            <a:br>
              <a:rPr lang="en-GB" sz="4400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 cstate="print"/>
          <a:srcRect l="59279" t="11806" r="7149" b="19293"/>
          <a:stretch>
            <a:fillRect/>
          </a:stretch>
        </p:blipFill>
        <p:spPr bwMode="auto">
          <a:xfrm>
            <a:off x="250825" y="1052513"/>
            <a:ext cx="67691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/>
            <a:r>
              <a:rPr lang="en-US" sz="3800" b="1" i="1" smtClean="0"/>
              <a:t>EMF at work – UK law</a:t>
            </a:r>
            <a:br>
              <a:rPr lang="en-US" sz="3800" b="1" i="1" smtClean="0"/>
            </a:br>
            <a:r>
              <a:rPr lang="en-US" sz="2600" b="1" smtClean="0"/>
              <a:t>Aims for this talk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323850" y="2060575"/>
            <a:ext cx="8569325" cy="2232025"/>
          </a:xfrm>
        </p:spPr>
        <p:txBody>
          <a:bodyPr/>
          <a:lstStyle/>
          <a:p>
            <a:r>
              <a:rPr lang="en-US" sz="2800" smtClean="0"/>
              <a:t>Ensure that you are familiar with </a:t>
            </a:r>
            <a:r>
              <a:rPr lang="en-GB" sz="2800" b="1" smtClean="0">
                <a:solidFill>
                  <a:srgbClr val="00B050"/>
                </a:solidFill>
              </a:rPr>
              <a:t>EMF in the work place</a:t>
            </a:r>
            <a:r>
              <a:rPr lang="en-US" sz="2800" smtClean="0"/>
              <a:t>.</a:t>
            </a:r>
          </a:p>
          <a:p>
            <a:r>
              <a:rPr lang="en-US" sz="2800" smtClean="0"/>
              <a:t>Appreciate how the </a:t>
            </a:r>
            <a:r>
              <a:rPr lang="en-GB" sz="2800" b="1" smtClean="0">
                <a:solidFill>
                  <a:srgbClr val="00B050"/>
                </a:solidFill>
              </a:rPr>
              <a:t>MR Safety Experts </a:t>
            </a:r>
            <a:r>
              <a:rPr lang="en-US" sz="2800" smtClean="0"/>
              <a:t>can assist with any aspects that may arise. </a:t>
            </a:r>
          </a:p>
          <a:p>
            <a:pPr>
              <a:buFont typeface="Arial" charset="0"/>
              <a:buNone/>
            </a:pPr>
            <a:endParaRPr lang="en-GB" sz="2600" smtClean="0"/>
          </a:p>
          <a:p>
            <a:endParaRPr lang="en-GB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/>
            <a:r>
              <a:rPr lang="en-US" sz="3800" b="1" i="1" smtClean="0"/>
              <a:t>Welcome!</a:t>
            </a:r>
            <a:br>
              <a:rPr lang="en-US" sz="3800" b="1" i="1" smtClean="0"/>
            </a:br>
            <a:r>
              <a:rPr lang="en-US" sz="2600" b="1" smtClean="0"/>
              <a:t>Aims for the afternoon…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569325" cy="5068888"/>
          </a:xfrm>
        </p:spPr>
        <p:txBody>
          <a:bodyPr/>
          <a:lstStyle/>
          <a:p>
            <a:r>
              <a:rPr lang="en-US" sz="2800" smtClean="0"/>
              <a:t>Ensure that you are </a:t>
            </a:r>
            <a:r>
              <a:rPr lang="en-GB" sz="2800" b="1" smtClean="0">
                <a:solidFill>
                  <a:srgbClr val="00B050"/>
                </a:solidFill>
              </a:rPr>
              <a:t>more familiar </a:t>
            </a:r>
            <a:r>
              <a:rPr lang="en-US" sz="2800" smtClean="0"/>
              <a:t>with the role of MR Responsible Person, duties and responsibilities in practice.</a:t>
            </a:r>
          </a:p>
          <a:p>
            <a:r>
              <a:rPr lang="en-US" sz="2800" smtClean="0"/>
              <a:t>Learn more about actually </a:t>
            </a:r>
            <a:r>
              <a:rPr lang="en-GB" sz="2800" b="1" smtClean="0">
                <a:solidFill>
                  <a:srgbClr val="00B050"/>
                </a:solidFill>
              </a:rPr>
              <a:t>doing the role</a:t>
            </a:r>
            <a:r>
              <a:rPr lang="en-US" sz="2800" smtClean="0"/>
              <a:t> and share top-tips with colleagues.</a:t>
            </a:r>
          </a:p>
          <a:p>
            <a:r>
              <a:rPr lang="en-US" sz="2800" smtClean="0"/>
              <a:t>Know</a:t>
            </a:r>
            <a:r>
              <a:rPr lang="en-GB" sz="2800" smtClean="0"/>
              <a:t> the </a:t>
            </a:r>
            <a:r>
              <a:rPr lang="en-GB" sz="2800" b="1" smtClean="0">
                <a:solidFill>
                  <a:srgbClr val="00B050"/>
                </a:solidFill>
              </a:rPr>
              <a:t>MR Safety contact</a:t>
            </a:r>
            <a:r>
              <a:rPr lang="en-US" sz="2800" smtClean="0"/>
              <a:t> for your site and meet the MR Physics Group</a:t>
            </a:r>
          </a:p>
          <a:p>
            <a:r>
              <a:rPr lang="en-US" sz="2800" smtClean="0"/>
              <a:t>Learn where to find additional </a:t>
            </a:r>
            <a:r>
              <a:rPr lang="en-GB" sz="2800" b="1" smtClean="0">
                <a:solidFill>
                  <a:srgbClr val="00B050"/>
                </a:solidFill>
              </a:rPr>
              <a:t>teaching courses</a:t>
            </a:r>
            <a:r>
              <a:rPr lang="en-US" sz="2800" smtClean="0"/>
              <a:t>.</a:t>
            </a:r>
          </a:p>
          <a:p>
            <a:r>
              <a:rPr lang="en-US" sz="2800" smtClean="0"/>
              <a:t>Increase your learning about </a:t>
            </a:r>
            <a:r>
              <a:rPr lang="en-GB" sz="2800" b="1" smtClean="0">
                <a:solidFill>
                  <a:srgbClr val="00B050"/>
                </a:solidFill>
              </a:rPr>
              <a:t>Hot Topics</a:t>
            </a:r>
            <a:r>
              <a:rPr lang="en-US" sz="2800" smtClean="0"/>
              <a:t> in MR Safety.</a:t>
            </a:r>
            <a:endParaRPr lang="en-GB" sz="2600" smtClean="0"/>
          </a:p>
          <a:p>
            <a:r>
              <a:rPr lang="en-US" sz="2800" smtClean="0"/>
              <a:t>Have opportunity to </a:t>
            </a:r>
            <a:r>
              <a:rPr lang="en-GB" sz="2800" b="1" smtClean="0">
                <a:solidFill>
                  <a:srgbClr val="00B050"/>
                </a:solidFill>
              </a:rPr>
              <a:t>give feedback </a:t>
            </a:r>
            <a:r>
              <a:rPr lang="en-US" sz="2800" smtClean="0"/>
              <a:t>on support needed</a:t>
            </a:r>
          </a:p>
          <a:p>
            <a:endParaRPr lang="en-GB" sz="2600" smtClean="0"/>
          </a:p>
          <a:p>
            <a:endParaRPr lang="en-GB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/>
          <p:cNvPicPr>
            <a:picLocks noChangeAspect="1" noChangeArrowheads="1"/>
          </p:cNvPicPr>
          <p:nvPr/>
        </p:nvPicPr>
        <p:blipFill>
          <a:blip r:embed="rId2" cstate="print"/>
          <a:srcRect l="57854" t="38390" r="4291" b="11415"/>
          <a:stretch>
            <a:fillRect/>
          </a:stretch>
        </p:blipFill>
        <p:spPr bwMode="auto">
          <a:xfrm>
            <a:off x="395288" y="2205038"/>
            <a:ext cx="8351837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EMF at work – UK law</a:t>
            </a:r>
            <a:br>
              <a:rPr lang="en-US" sz="3800" b="1" i="1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 cstate="print"/>
          <a:srcRect l="66428" t="24609" r="5008" b="11415"/>
          <a:stretch>
            <a:fillRect/>
          </a:stretch>
        </p:blipFill>
        <p:spPr bwMode="auto">
          <a:xfrm>
            <a:off x="1331913" y="1484313"/>
            <a:ext cx="63373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EMF at work – UK law</a:t>
            </a:r>
            <a:br>
              <a:rPr lang="en-US" sz="3800" b="1" i="1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 cstate="print"/>
          <a:srcRect l="62137" t="15733" r="11078" b="27539"/>
          <a:stretch>
            <a:fillRect/>
          </a:stretch>
        </p:blipFill>
        <p:spPr bwMode="auto">
          <a:xfrm>
            <a:off x="755650" y="1125538"/>
            <a:ext cx="648017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/>
          </p:cNvSpPr>
          <p:nvPr/>
        </p:nvSpPr>
        <p:spPr bwMode="auto">
          <a:xfrm>
            <a:off x="914400" y="5048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EMF at work – UK law</a:t>
            </a:r>
            <a:br>
              <a:rPr lang="en-US" sz="3800" b="1" i="1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84213" y="6165850"/>
            <a:ext cx="748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Regular NHS scanning does not need an “exemption”, it already 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 noChangeArrowheads="1"/>
          </p:cNvPicPr>
          <p:nvPr/>
        </p:nvPicPr>
        <p:blipFill>
          <a:blip r:embed="rId2" cstate="print"/>
          <a:srcRect l="61783" t="10460" r="12518" b="75760"/>
          <a:stretch>
            <a:fillRect/>
          </a:stretch>
        </p:blipFill>
        <p:spPr bwMode="auto">
          <a:xfrm>
            <a:off x="323850" y="1412875"/>
            <a:ext cx="77057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 cstate="print"/>
          <a:srcRect l="61783" t="48849" r="11078" b="19661"/>
          <a:stretch>
            <a:fillRect/>
          </a:stretch>
        </p:blipFill>
        <p:spPr bwMode="auto">
          <a:xfrm>
            <a:off x="395288" y="2997200"/>
            <a:ext cx="777557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/>
          </p:cNvSpPr>
          <p:nvPr/>
        </p:nvSpPr>
        <p:spPr bwMode="auto">
          <a:xfrm>
            <a:off x="7556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EMF at work – UK law</a:t>
            </a:r>
            <a:br>
              <a:rPr lang="en-US" sz="3800" b="1" i="1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2" cstate="print"/>
          <a:srcRect l="54279" t="10460" r="1079" b="73975"/>
          <a:stretch>
            <a:fillRect/>
          </a:stretch>
        </p:blipFill>
        <p:spPr bwMode="auto">
          <a:xfrm>
            <a:off x="0" y="2492375"/>
            <a:ext cx="85328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 cstate="print"/>
          <a:srcRect l="53571" t="27191" r="717" b="33443"/>
          <a:stretch>
            <a:fillRect/>
          </a:stretch>
        </p:blipFill>
        <p:spPr bwMode="auto">
          <a:xfrm>
            <a:off x="0" y="3716338"/>
            <a:ext cx="8820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/>
          </p:cNvSpPr>
          <p:nvPr/>
        </p:nvSpPr>
        <p:spPr bwMode="auto">
          <a:xfrm>
            <a:off x="395288" y="1052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EMF at work – UK law</a:t>
            </a:r>
            <a:br>
              <a:rPr lang="en-US" sz="3800" b="1" i="1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20713"/>
            <a:ext cx="15843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 cstate="print"/>
          <a:srcRect l="53209" t="21289" r="1079" b="26541"/>
          <a:stretch>
            <a:fillRect/>
          </a:stretch>
        </p:blipFill>
        <p:spPr bwMode="auto">
          <a:xfrm>
            <a:off x="179388" y="2708275"/>
            <a:ext cx="874871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/>
          </p:cNvSpPr>
          <p:nvPr/>
        </p:nvSpPr>
        <p:spPr bwMode="auto">
          <a:xfrm>
            <a:off x="395288" y="1052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EMF at work – UK law</a:t>
            </a:r>
            <a:br>
              <a:rPr lang="en-US" sz="3800" b="1" i="1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620713"/>
            <a:ext cx="15843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 cstate="print"/>
          <a:srcRect l="61783" t="24609" r="5008" b="32097"/>
          <a:stretch>
            <a:fillRect/>
          </a:stretch>
        </p:blipFill>
        <p:spPr bwMode="auto">
          <a:xfrm>
            <a:off x="395288" y="1773238"/>
            <a:ext cx="72009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3" cstate="print"/>
          <a:srcRect l="62137" t="23439" r="4645" b="55707"/>
          <a:stretch>
            <a:fillRect/>
          </a:stretch>
        </p:blipFill>
        <p:spPr bwMode="auto">
          <a:xfrm>
            <a:off x="539750" y="4508500"/>
            <a:ext cx="73437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1"/>
          <p:cNvSpPr>
            <a:spLocks/>
          </p:cNvSpPr>
          <p:nvPr/>
        </p:nvSpPr>
        <p:spPr bwMode="auto">
          <a:xfrm>
            <a:off x="395288" y="1052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800" b="1" i="1">
                <a:latin typeface="Calibri" pitchFamily="34" charset="0"/>
              </a:rPr>
              <a:t>EMF at work – UK law</a:t>
            </a:r>
            <a:br>
              <a:rPr lang="en-US" sz="3800" b="1" i="1">
                <a:latin typeface="Calibri" pitchFamily="34" charset="0"/>
              </a:rPr>
            </a:br>
            <a:endParaRPr lang="en-GB" sz="4400">
              <a:latin typeface="Calibri" pitchFamily="34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20713"/>
            <a:ext cx="15843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 cstate="print"/>
          <a:srcRect l="63924" t="19348" r="11432" b="10808"/>
          <a:stretch>
            <a:fillRect/>
          </a:stretch>
        </p:blipFill>
        <p:spPr bwMode="auto">
          <a:xfrm>
            <a:off x="1403350" y="404813"/>
            <a:ext cx="62769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Programme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l="8928" t="23611" r="57861" b="26172"/>
          <a:stretch>
            <a:fillRect/>
          </a:stretch>
        </p:blipFill>
        <p:spPr bwMode="auto">
          <a:xfrm>
            <a:off x="323850" y="1700213"/>
            <a:ext cx="8424863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5" descr="GetFileAttachment?id=AAMkADhjODkwMGUxLWIwYjktNDM2Ny1hODQ1LTU2NzZiZGRmOTJkYgBGAAAAAACWaSDTx4ELSIFdhURNRXAOBwBJTFmQB92lQqSBEFG4LjnaAD3vxN6KAADaXAia9lqLTonMd%2B%2FaAW4AAADFO0jwAAABEgAQAM7bou0S9MNIiYjxC605xac%3D&amp;isImagePreview=True&amp;X-OWA-CANARY=Z1s2HK6AakunDe02NwlxhEuEMx_jrNQIb3vX_s0yIR3Tr8NuQ4FTOsGaCI6z-o0dt5waKdPcGw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482" name="Picture 6" descr="WP_20170606_14_39_00_Pro (2)"/>
          <p:cNvPicPr>
            <a:picLocks noChangeAspect="1" noChangeArrowheads="1"/>
          </p:cNvPicPr>
          <p:nvPr/>
        </p:nvPicPr>
        <p:blipFill>
          <a:blip r:embed="rId2" cstate="print"/>
          <a:srcRect l="4530" t="9790" r="9503" b="13370"/>
          <a:stretch>
            <a:fillRect/>
          </a:stretch>
        </p:blipFill>
        <p:spPr bwMode="auto">
          <a:xfrm>
            <a:off x="76200" y="2492375"/>
            <a:ext cx="897572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/>
          </p:cNvSpPr>
          <p:nvPr/>
        </p:nvSpPr>
        <p:spPr bwMode="auto">
          <a:xfrm>
            <a:off x="539750" y="908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>
                <a:latin typeface="Calibri" pitchFamily="34" charset="0"/>
              </a:rPr>
              <a:t>Please sign in and pre-book your</a:t>
            </a:r>
            <a:r>
              <a:rPr lang="en-GB" sz="4400">
                <a:latin typeface="Calibri" pitchFamily="34" charset="0"/>
              </a:rPr>
              <a:t> </a:t>
            </a:r>
            <a:r>
              <a:rPr lang="en-GB" sz="4000" b="1">
                <a:solidFill>
                  <a:srgbClr val="00B050"/>
                </a:solidFill>
                <a:latin typeface="Calibri" pitchFamily="34" charset="0"/>
              </a:rPr>
              <a:t>interval drink</a:t>
            </a:r>
            <a:r>
              <a:rPr lang="en-GB" sz="4400"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Programme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8212" t="22479" r="57144" b="34050"/>
          <a:stretch>
            <a:fillRect/>
          </a:stretch>
        </p:blipFill>
        <p:spPr bwMode="auto">
          <a:xfrm>
            <a:off x="395288" y="1989138"/>
            <a:ext cx="8497887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6481763" cy="1143000"/>
          </a:xfrm>
        </p:spPr>
        <p:txBody>
          <a:bodyPr/>
          <a:lstStyle/>
          <a:p>
            <a:r>
              <a:rPr lang="en-GB" smtClean="0"/>
              <a:t>Your Safety Support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Know </a:t>
            </a:r>
            <a:r>
              <a:rPr lang="en-GB" sz="2400" smtClean="0"/>
              <a:t>the</a:t>
            </a:r>
            <a:r>
              <a:rPr lang="en-US" sz="2400" smtClean="0"/>
              <a:t> </a:t>
            </a:r>
            <a:r>
              <a:rPr lang="en-GB" sz="2400" b="1" smtClean="0">
                <a:solidFill>
                  <a:srgbClr val="00B050"/>
                </a:solidFill>
              </a:rPr>
              <a:t>MR Safety support </a:t>
            </a:r>
            <a:r>
              <a:rPr lang="en-US" sz="2400" smtClean="0"/>
              <a:t>contact for your site and meet the MR Physics Group</a:t>
            </a:r>
          </a:p>
          <a:p>
            <a:endParaRPr lang="en-US" sz="2400" smtClean="0"/>
          </a:p>
          <a:p>
            <a:pPr>
              <a:buFont typeface="Arial" charset="0"/>
              <a:buNone/>
            </a:pPr>
            <a:r>
              <a:rPr lang="en-US" sz="2400" smtClean="0"/>
              <a:t>			Dr John Foster</a:t>
            </a:r>
          </a:p>
          <a:p>
            <a:pPr>
              <a:buFont typeface="Arial" charset="0"/>
              <a:buNone/>
            </a:pPr>
            <a:r>
              <a:rPr lang="en-US" sz="2400" smtClean="0"/>
              <a:t>			Dr John McLean</a:t>
            </a:r>
          </a:p>
          <a:p>
            <a:pPr>
              <a:buFont typeface="Arial" charset="0"/>
              <a:buNone/>
            </a:pPr>
            <a:r>
              <a:rPr lang="en-US" sz="2400" smtClean="0"/>
              <a:t>			Dr David Brennan</a:t>
            </a:r>
          </a:p>
          <a:p>
            <a:pPr>
              <a:buFont typeface="Arial" charset="0"/>
              <a:buNone/>
            </a:pPr>
            <a:r>
              <a:rPr lang="en-US" sz="2400" smtClean="0"/>
              <a:t>			Dr Pauline Hall Barrientos</a:t>
            </a:r>
          </a:p>
          <a:p>
            <a:pPr>
              <a:buFont typeface="Arial" charset="0"/>
              <a:buNone/>
            </a:pPr>
            <a:r>
              <a:rPr lang="en-US" sz="2400" smtClean="0"/>
              <a:t>			Dr Sarah Allwood-Spiers</a:t>
            </a:r>
          </a:p>
          <a:p>
            <a:pPr>
              <a:buFont typeface="Arial" charset="0"/>
              <a:buNone/>
            </a:pPr>
            <a:r>
              <a:rPr lang="en-US" sz="2400" smtClean="0"/>
              <a:t>			Dr Rosario Gonzalez-Lopez</a:t>
            </a:r>
          </a:p>
          <a:p>
            <a:endParaRPr lang="en-GB" sz="28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3851275" y="620713"/>
            <a:ext cx="7207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5724525" y="692150"/>
            <a:ext cx="7191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 l="1425" t="15039" r="79845" b="42101"/>
          <a:stretch>
            <a:fillRect/>
          </a:stretch>
        </p:blipFill>
        <p:spPr bwMode="auto">
          <a:xfrm>
            <a:off x="611188" y="692150"/>
            <a:ext cx="69850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print"/>
          <a:srcRect l="1294" t="15489" r="79646" b="34029"/>
          <a:stretch>
            <a:fillRect/>
          </a:stretch>
        </p:blipFill>
        <p:spPr bwMode="auto">
          <a:xfrm>
            <a:off x="1331913" y="333375"/>
            <a:ext cx="6408737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en-GB" smtClean="0"/>
              <a:t>Over to Sarah….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356</Words>
  <Application>Microsoft Office PowerPoint</Application>
  <PresentationFormat>On-screen Show (4:3)</PresentationFormat>
  <Paragraphs>82</Paragraphs>
  <Slides>27</Slides>
  <Notes>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MR Responsible Person  Training Event June 2017 </vt:lpstr>
      <vt:lpstr>Welcome! Aims for the afternoon… </vt:lpstr>
      <vt:lpstr>Programme</vt:lpstr>
      <vt:lpstr>Slide 4</vt:lpstr>
      <vt:lpstr>Programme</vt:lpstr>
      <vt:lpstr>Your Safety Support</vt:lpstr>
      <vt:lpstr>Slide 7</vt:lpstr>
      <vt:lpstr>Slide 8</vt:lpstr>
      <vt:lpstr>Over to Sarah….</vt:lpstr>
      <vt:lpstr>Authorisation and Entitlement </vt:lpstr>
      <vt:lpstr>Slide 11</vt:lpstr>
      <vt:lpstr>Slide 12</vt:lpstr>
      <vt:lpstr>Slide 13</vt:lpstr>
      <vt:lpstr>Slide 14</vt:lpstr>
      <vt:lpstr>Slide 15</vt:lpstr>
      <vt:lpstr> </vt:lpstr>
      <vt:lpstr>Slide 17</vt:lpstr>
      <vt:lpstr>Slide 18</vt:lpstr>
      <vt:lpstr>EMF at work – UK law Aims for this talk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FOSTEJO843</cp:lastModifiedBy>
  <cp:revision>703</cp:revision>
  <cp:lastPrinted>2016-04-18T11:00:15Z</cp:lastPrinted>
  <dcterms:created xsi:type="dcterms:W3CDTF">2014-12-02T18:45:57Z</dcterms:created>
  <dcterms:modified xsi:type="dcterms:W3CDTF">2017-06-07T12:03:40Z</dcterms:modified>
</cp:coreProperties>
</file>