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1" r:id="rId6"/>
    <p:sldId id="263" r:id="rId7"/>
    <p:sldId id="279" r:id="rId8"/>
    <p:sldId id="25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5653E9-EBD4-4B9C-8D23-C0F57DCF4D13}" type="datetimeFigureOut">
              <a:rPr lang="en-GB" smtClean="0"/>
              <a:t>07/06/2017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2151E-D7D5-403D-9A33-6F4AF967703B}" type="slidenum">
              <a:rPr lang="en-GB" smtClean="0"/>
              <a:t>‹#›</a:t>
            </a:fld>
            <a:endParaRPr lang="en-GB"/>
          </a:p>
        </p:txBody>
      </p:sp>
    </p:spTree>
    <p:extLst>
      <p:ext uri="{BB962C8B-B14F-4D97-AF65-F5344CB8AC3E}">
        <p14:creationId xmlns:p14="http://schemas.microsoft.com/office/powerpoint/2010/main" val="131880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5653E9-EBD4-4B9C-8D23-C0F57DCF4D13}" type="datetimeFigureOut">
              <a:rPr lang="en-GB" smtClean="0"/>
              <a:t>07/06/2017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2151E-D7D5-403D-9A33-6F4AF967703B}" type="slidenum">
              <a:rPr lang="en-GB" smtClean="0"/>
              <a:t>‹#›</a:t>
            </a:fld>
            <a:endParaRPr lang="en-GB"/>
          </a:p>
        </p:txBody>
      </p:sp>
    </p:spTree>
    <p:extLst>
      <p:ext uri="{BB962C8B-B14F-4D97-AF65-F5344CB8AC3E}">
        <p14:creationId xmlns:p14="http://schemas.microsoft.com/office/powerpoint/2010/main" val="245932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5653E9-EBD4-4B9C-8D23-C0F57DCF4D13}" type="datetimeFigureOut">
              <a:rPr lang="en-GB" smtClean="0"/>
              <a:t>07/06/2017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2151E-D7D5-403D-9A33-6F4AF967703B}" type="slidenum">
              <a:rPr lang="en-GB" smtClean="0"/>
              <a:t>‹#›</a:t>
            </a:fld>
            <a:endParaRPr lang="en-GB"/>
          </a:p>
        </p:txBody>
      </p:sp>
    </p:spTree>
    <p:extLst>
      <p:ext uri="{BB962C8B-B14F-4D97-AF65-F5344CB8AC3E}">
        <p14:creationId xmlns:p14="http://schemas.microsoft.com/office/powerpoint/2010/main" val="11115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5653E9-EBD4-4B9C-8D23-C0F57DCF4D13}" type="datetimeFigureOut">
              <a:rPr lang="en-GB" smtClean="0"/>
              <a:t>07/06/2017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2151E-D7D5-403D-9A33-6F4AF967703B}" type="slidenum">
              <a:rPr lang="en-GB" smtClean="0"/>
              <a:t>‹#›</a:t>
            </a:fld>
            <a:endParaRPr lang="en-GB"/>
          </a:p>
        </p:txBody>
      </p:sp>
    </p:spTree>
    <p:extLst>
      <p:ext uri="{BB962C8B-B14F-4D97-AF65-F5344CB8AC3E}">
        <p14:creationId xmlns:p14="http://schemas.microsoft.com/office/powerpoint/2010/main" val="338265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5653E9-EBD4-4B9C-8D23-C0F57DCF4D13}" type="datetimeFigureOut">
              <a:rPr lang="en-GB" smtClean="0"/>
              <a:t>07/06/2017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2151E-D7D5-403D-9A33-6F4AF967703B}" type="slidenum">
              <a:rPr lang="en-GB" smtClean="0"/>
              <a:t>‹#›</a:t>
            </a:fld>
            <a:endParaRPr lang="en-GB"/>
          </a:p>
        </p:txBody>
      </p:sp>
    </p:spTree>
    <p:extLst>
      <p:ext uri="{BB962C8B-B14F-4D97-AF65-F5344CB8AC3E}">
        <p14:creationId xmlns:p14="http://schemas.microsoft.com/office/powerpoint/2010/main" val="394460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55653E9-EBD4-4B9C-8D23-C0F57DCF4D13}" type="datetimeFigureOut">
              <a:rPr lang="en-GB" smtClean="0"/>
              <a:t>07/06/2017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2151E-D7D5-403D-9A33-6F4AF967703B}" type="slidenum">
              <a:rPr lang="en-GB" smtClean="0"/>
              <a:t>‹#›</a:t>
            </a:fld>
            <a:endParaRPr lang="en-GB"/>
          </a:p>
        </p:txBody>
      </p:sp>
    </p:spTree>
    <p:extLst>
      <p:ext uri="{BB962C8B-B14F-4D97-AF65-F5344CB8AC3E}">
        <p14:creationId xmlns:p14="http://schemas.microsoft.com/office/powerpoint/2010/main" val="159227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5653E9-EBD4-4B9C-8D23-C0F57DCF4D13}" type="datetimeFigureOut">
              <a:rPr lang="en-GB" smtClean="0"/>
              <a:t>07/06/2017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22151E-D7D5-403D-9A33-6F4AF967703B}" type="slidenum">
              <a:rPr lang="en-GB" smtClean="0"/>
              <a:t>‹#›</a:t>
            </a:fld>
            <a:endParaRPr lang="en-GB"/>
          </a:p>
        </p:txBody>
      </p:sp>
    </p:spTree>
    <p:extLst>
      <p:ext uri="{BB962C8B-B14F-4D97-AF65-F5344CB8AC3E}">
        <p14:creationId xmlns:p14="http://schemas.microsoft.com/office/powerpoint/2010/main" val="35946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5653E9-EBD4-4B9C-8D23-C0F57DCF4D13}" type="datetimeFigureOut">
              <a:rPr lang="en-GB" smtClean="0"/>
              <a:t>07/06/2017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22151E-D7D5-403D-9A33-6F4AF967703B}" type="slidenum">
              <a:rPr lang="en-GB" smtClean="0"/>
              <a:t>‹#›</a:t>
            </a:fld>
            <a:endParaRPr lang="en-GB"/>
          </a:p>
        </p:txBody>
      </p:sp>
    </p:spTree>
    <p:extLst>
      <p:ext uri="{BB962C8B-B14F-4D97-AF65-F5344CB8AC3E}">
        <p14:creationId xmlns:p14="http://schemas.microsoft.com/office/powerpoint/2010/main" val="53596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653E9-EBD4-4B9C-8D23-C0F57DCF4D13}" type="datetimeFigureOut">
              <a:rPr lang="en-GB" smtClean="0"/>
              <a:t>07/06/2017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22151E-D7D5-403D-9A33-6F4AF967703B}" type="slidenum">
              <a:rPr lang="en-GB" smtClean="0"/>
              <a:t>‹#›</a:t>
            </a:fld>
            <a:endParaRPr lang="en-GB"/>
          </a:p>
        </p:txBody>
      </p:sp>
    </p:spTree>
    <p:extLst>
      <p:ext uri="{BB962C8B-B14F-4D97-AF65-F5344CB8AC3E}">
        <p14:creationId xmlns:p14="http://schemas.microsoft.com/office/powerpoint/2010/main" val="358867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5653E9-EBD4-4B9C-8D23-C0F57DCF4D13}" type="datetimeFigureOut">
              <a:rPr lang="en-GB" smtClean="0"/>
              <a:t>07/06/2017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2151E-D7D5-403D-9A33-6F4AF967703B}" type="slidenum">
              <a:rPr lang="en-GB" smtClean="0"/>
              <a:t>‹#›</a:t>
            </a:fld>
            <a:endParaRPr lang="en-GB"/>
          </a:p>
        </p:txBody>
      </p:sp>
    </p:spTree>
    <p:extLst>
      <p:ext uri="{BB962C8B-B14F-4D97-AF65-F5344CB8AC3E}">
        <p14:creationId xmlns:p14="http://schemas.microsoft.com/office/powerpoint/2010/main" val="219490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5653E9-EBD4-4B9C-8D23-C0F57DCF4D13}" type="datetimeFigureOut">
              <a:rPr lang="en-GB" smtClean="0"/>
              <a:t>07/06/2017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2151E-D7D5-403D-9A33-6F4AF967703B}" type="slidenum">
              <a:rPr lang="en-GB" smtClean="0"/>
              <a:t>‹#›</a:t>
            </a:fld>
            <a:endParaRPr lang="en-GB"/>
          </a:p>
        </p:txBody>
      </p:sp>
    </p:spTree>
    <p:extLst>
      <p:ext uri="{BB962C8B-B14F-4D97-AF65-F5344CB8AC3E}">
        <p14:creationId xmlns:p14="http://schemas.microsoft.com/office/powerpoint/2010/main" val="350999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653E9-EBD4-4B9C-8D23-C0F57DCF4D13}" type="datetimeFigureOut">
              <a:rPr lang="en-GB" smtClean="0"/>
              <a:t>07/06/2017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2151E-D7D5-403D-9A33-6F4AF967703B}" type="slidenum">
              <a:rPr lang="en-GB" smtClean="0"/>
              <a:t>‹#›</a:t>
            </a:fld>
            <a:endParaRPr lang="en-GB"/>
          </a:p>
        </p:txBody>
      </p:sp>
    </p:spTree>
    <p:extLst>
      <p:ext uri="{BB962C8B-B14F-4D97-AF65-F5344CB8AC3E}">
        <p14:creationId xmlns:p14="http://schemas.microsoft.com/office/powerpoint/2010/main" val="999532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hsggc.org.uk/working-with-us/hr-connect/health-safety/management-manual/risk-assessmen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Risk Assessment</a:t>
            </a:r>
            <a:br>
              <a:rPr lang="en-GB" dirty="0"/>
            </a:br>
            <a:r>
              <a:rPr lang="en-GB" dirty="0"/>
              <a:t>Huh!</a:t>
            </a:r>
            <a:br>
              <a:rPr lang="en-GB" dirty="0"/>
            </a:br>
            <a:r>
              <a:rPr lang="en-GB" dirty="0"/>
              <a:t>What Is It Good For?</a:t>
            </a:r>
          </a:p>
        </p:txBody>
      </p:sp>
      <p:sp>
        <p:nvSpPr>
          <p:cNvPr id="3" name="Subtitle 2"/>
          <p:cNvSpPr>
            <a:spLocks noGrp="1"/>
          </p:cNvSpPr>
          <p:nvPr>
            <p:ph type="subTitle" idx="1"/>
          </p:nvPr>
        </p:nvSpPr>
        <p:spPr/>
        <p:txBody>
          <a:bodyPr>
            <a:normAutofit lnSpcReduction="10000"/>
          </a:bodyPr>
          <a:lstStyle/>
          <a:p>
            <a:r>
              <a:rPr lang="en-GB" dirty="0"/>
              <a:t>Definitely Something</a:t>
            </a:r>
          </a:p>
          <a:p>
            <a:endParaRPr lang="en-GB" dirty="0"/>
          </a:p>
          <a:p>
            <a:r>
              <a:rPr lang="en-GB" dirty="0"/>
              <a:t>Dr David Brennan</a:t>
            </a:r>
          </a:p>
          <a:p>
            <a:r>
              <a:rPr lang="en-GB" dirty="0"/>
              <a:t>dbrennan@nhs.net</a:t>
            </a:r>
          </a:p>
        </p:txBody>
      </p:sp>
      <p:pic>
        <p:nvPicPr>
          <p:cNvPr id="4" name="Picture 2" descr="Image result for NHSGG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4162" y="5291176"/>
            <a:ext cx="1953027" cy="1406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dcpb.org/training/images/dcpb_logo.jpg?crc=4066546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42" y="5437166"/>
            <a:ext cx="309562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1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Risk Assessment Methods</a:t>
            </a:r>
          </a:p>
        </p:txBody>
      </p:sp>
      <p:sp>
        <p:nvSpPr>
          <p:cNvPr id="7" name="Content Placeholder 6"/>
          <p:cNvSpPr>
            <a:spLocks noGrp="1"/>
          </p:cNvSpPr>
          <p:nvPr>
            <p:ph idx="1"/>
          </p:nvPr>
        </p:nvSpPr>
        <p:spPr>
          <a:xfrm>
            <a:off x="838200" y="1554480"/>
            <a:ext cx="10515600" cy="4622483"/>
          </a:xfrm>
        </p:spPr>
        <p:txBody>
          <a:bodyPr>
            <a:normAutofit/>
          </a:bodyPr>
          <a:lstStyle/>
          <a:p>
            <a:pPr marL="514350" indent="-514350">
              <a:buFont typeface="+mj-lt"/>
              <a:buAutoNum type="arabicPeriod"/>
            </a:pPr>
            <a:r>
              <a:rPr lang="en-GB" sz="2400" dirty="0"/>
              <a:t>Identify the hazards – </a:t>
            </a:r>
            <a:r>
              <a:rPr lang="en-GB" sz="2400" dirty="0">
                <a:solidFill>
                  <a:schemeClr val="accent1"/>
                </a:solidFill>
              </a:rPr>
              <a:t>Donald Trump falling asleep &amp; hitting red button</a:t>
            </a:r>
          </a:p>
          <a:p>
            <a:pPr marL="514350" indent="-514350">
              <a:buFont typeface="+mj-lt"/>
              <a:buAutoNum type="arabicPeriod"/>
            </a:pPr>
            <a:r>
              <a:rPr lang="en-GB" sz="2400" dirty="0"/>
              <a:t>Identify those at risk</a:t>
            </a:r>
          </a:p>
          <a:p>
            <a:pPr marL="514350" indent="-514350">
              <a:buFont typeface="+mj-lt"/>
              <a:buAutoNum type="arabicPeriod"/>
            </a:pPr>
            <a:r>
              <a:rPr lang="en-GB" sz="2400" dirty="0"/>
              <a:t>Identify existing control measures</a:t>
            </a:r>
          </a:p>
          <a:p>
            <a:pPr marL="514350" indent="-514350">
              <a:buFont typeface="+mj-lt"/>
              <a:buAutoNum type="arabicPeriod"/>
            </a:pPr>
            <a:r>
              <a:rPr lang="en-GB" sz="2400" dirty="0"/>
              <a:t>Evaluate the risk</a:t>
            </a:r>
          </a:p>
          <a:p>
            <a:pPr marL="514350" indent="-514350">
              <a:buFont typeface="+mj-lt"/>
              <a:buAutoNum type="arabicPeriod"/>
            </a:pPr>
            <a:r>
              <a:rPr lang="en-GB" sz="2400" dirty="0"/>
              <a:t>Decide/Implement control measures</a:t>
            </a:r>
          </a:p>
          <a:p>
            <a:pPr marL="514350" indent="-514350">
              <a:buFont typeface="+mj-lt"/>
              <a:buAutoNum type="arabicPeriod"/>
            </a:pPr>
            <a:r>
              <a:rPr lang="en-GB" sz="2400" dirty="0"/>
              <a:t>Record assessment</a:t>
            </a:r>
          </a:p>
          <a:p>
            <a:pPr marL="514350" indent="-514350">
              <a:buFont typeface="+mj-lt"/>
              <a:buAutoNum type="arabicPeriod"/>
            </a:pPr>
            <a:r>
              <a:rPr lang="en-GB" sz="2400" dirty="0"/>
              <a:t>Monitor and review</a:t>
            </a:r>
          </a:p>
          <a:p>
            <a:pPr marL="514350" indent="-514350">
              <a:buFont typeface="+mj-lt"/>
              <a:buAutoNum type="arabicPeriod"/>
            </a:pPr>
            <a:r>
              <a:rPr lang="en-GB" sz="2400" dirty="0"/>
              <a:t>Inform</a:t>
            </a:r>
          </a:p>
          <a:p>
            <a:pPr marL="0" indent="0">
              <a:buNone/>
            </a:pPr>
            <a:endParaRPr lang="en-GB" dirty="0"/>
          </a:p>
        </p:txBody>
      </p:sp>
    </p:spTree>
    <p:extLst>
      <p:ext uri="{BB962C8B-B14F-4D97-AF65-F5344CB8AC3E}">
        <p14:creationId xmlns:p14="http://schemas.microsoft.com/office/powerpoint/2010/main" val="221659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Risk Assessment Methods</a:t>
            </a:r>
          </a:p>
        </p:txBody>
      </p:sp>
      <p:sp>
        <p:nvSpPr>
          <p:cNvPr id="7" name="Content Placeholder 6"/>
          <p:cNvSpPr>
            <a:spLocks noGrp="1"/>
          </p:cNvSpPr>
          <p:nvPr>
            <p:ph idx="1"/>
          </p:nvPr>
        </p:nvSpPr>
        <p:spPr>
          <a:xfrm>
            <a:off x="838200" y="1554480"/>
            <a:ext cx="10515600" cy="4622483"/>
          </a:xfrm>
        </p:spPr>
        <p:txBody>
          <a:bodyPr>
            <a:normAutofit/>
          </a:bodyPr>
          <a:lstStyle/>
          <a:p>
            <a:pPr marL="514350" indent="-514350">
              <a:buFont typeface="+mj-lt"/>
              <a:buAutoNum type="arabicPeriod"/>
            </a:pPr>
            <a:r>
              <a:rPr lang="en-GB" sz="2400" dirty="0"/>
              <a:t>Identify the hazards – </a:t>
            </a:r>
            <a:r>
              <a:rPr lang="en-GB" sz="2400" dirty="0">
                <a:solidFill>
                  <a:schemeClr val="accent1"/>
                </a:solidFill>
              </a:rPr>
              <a:t>Donald Trump falling asleep &amp; hitting red button</a:t>
            </a:r>
          </a:p>
          <a:p>
            <a:pPr marL="514350" indent="-514350">
              <a:buFont typeface="+mj-lt"/>
              <a:buAutoNum type="arabicPeriod"/>
            </a:pPr>
            <a:r>
              <a:rPr lang="en-GB" sz="2400" dirty="0"/>
              <a:t>Identify those at risk – </a:t>
            </a:r>
            <a:r>
              <a:rPr lang="en-GB" sz="2400" dirty="0">
                <a:solidFill>
                  <a:schemeClr val="accent1"/>
                </a:solidFill>
              </a:rPr>
              <a:t>Everyone in the world</a:t>
            </a:r>
          </a:p>
          <a:p>
            <a:pPr marL="514350" indent="-514350">
              <a:buFont typeface="+mj-lt"/>
              <a:buAutoNum type="arabicPeriod"/>
            </a:pPr>
            <a:r>
              <a:rPr lang="en-GB" sz="2400" dirty="0"/>
              <a:t>Identify existing control measures</a:t>
            </a:r>
          </a:p>
          <a:p>
            <a:pPr marL="514350" indent="-514350">
              <a:buFont typeface="+mj-lt"/>
              <a:buAutoNum type="arabicPeriod"/>
            </a:pPr>
            <a:r>
              <a:rPr lang="en-GB" sz="2400" dirty="0"/>
              <a:t>Evaluate the risk</a:t>
            </a:r>
          </a:p>
          <a:p>
            <a:pPr marL="514350" indent="-514350">
              <a:buFont typeface="+mj-lt"/>
              <a:buAutoNum type="arabicPeriod"/>
            </a:pPr>
            <a:r>
              <a:rPr lang="en-GB" sz="2400" dirty="0"/>
              <a:t>Decide/Implement control measures</a:t>
            </a:r>
          </a:p>
          <a:p>
            <a:pPr marL="514350" indent="-514350">
              <a:buFont typeface="+mj-lt"/>
              <a:buAutoNum type="arabicPeriod"/>
            </a:pPr>
            <a:r>
              <a:rPr lang="en-GB" sz="2400" dirty="0"/>
              <a:t>Record assessment</a:t>
            </a:r>
          </a:p>
          <a:p>
            <a:pPr marL="514350" indent="-514350">
              <a:buFont typeface="+mj-lt"/>
              <a:buAutoNum type="arabicPeriod"/>
            </a:pPr>
            <a:r>
              <a:rPr lang="en-GB" sz="2400" dirty="0"/>
              <a:t>Monitor and review</a:t>
            </a:r>
          </a:p>
          <a:p>
            <a:pPr marL="514350" indent="-514350">
              <a:buFont typeface="+mj-lt"/>
              <a:buAutoNum type="arabicPeriod"/>
            </a:pPr>
            <a:r>
              <a:rPr lang="en-GB" sz="2400" dirty="0"/>
              <a:t>Inform</a:t>
            </a:r>
          </a:p>
          <a:p>
            <a:pPr marL="0" indent="0">
              <a:buNone/>
            </a:pPr>
            <a:endParaRPr lang="en-GB" dirty="0"/>
          </a:p>
        </p:txBody>
      </p:sp>
    </p:spTree>
    <p:extLst>
      <p:ext uri="{BB962C8B-B14F-4D97-AF65-F5344CB8AC3E}">
        <p14:creationId xmlns:p14="http://schemas.microsoft.com/office/powerpoint/2010/main" val="255655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Risk Assessment Methods</a:t>
            </a:r>
          </a:p>
        </p:txBody>
      </p:sp>
      <p:sp>
        <p:nvSpPr>
          <p:cNvPr id="7" name="Content Placeholder 6"/>
          <p:cNvSpPr>
            <a:spLocks noGrp="1"/>
          </p:cNvSpPr>
          <p:nvPr>
            <p:ph idx="1"/>
          </p:nvPr>
        </p:nvSpPr>
        <p:spPr>
          <a:xfrm>
            <a:off x="838200" y="1554480"/>
            <a:ext cx="10515600" cy="4622483"/>
          </a:xfrm>
        </p:spPr>
        <p:txBody>
          <a:bodyPr>
            <a:normAutofit/>
          </a:bodyPr>
          <a:lstStyle/>
          <a:p>
            <a:pPr marL="514350" indent="-514350">
              <a:buFont typeface="+mj-lt"/>
              <a:buAutoNum type="arabicPeriod"/>
            </a:pPr>
            <a:r>
              <a:rPr lang="en-GB" sz="2400" dirty="0"/>
              <a:t>Identify the hazards – </a:t>
            </a:r>
            <a:r>
              <a:rPr lang="en-GB" sz="2400" dirty="0">
                <a:solidFill>
                  <a:schemeClr val="accent1"/>
                </a:solidFill>
              </a:rPr>
              <a:t>Donald Trump falling asleep &amp; hitting red button</a:t>
            </a:r>
          </a:p>
          <a:p>
            <a:pPr marL="514350" indent="-514350">
              <a:buFont typeface="+mj-lt"/>
              <a:buAutoNum type="arabicPeriod"/>
            </a:pPr>
            <a:r>
              <a:rPr lang="en-GB" sz="2400" dirty="0"/>
              <a:t>Identify those at risk – </a:t>
            </a:r>
            <a:r>
              <a:rPr lang="en-GB" sz="2400" dirty="0">
                <a:solidFill>
                  <a:schemeClr val="accent1"/>
                </a:solidFill>
              </a:rPr>
              <a:t>Everyone in the world</a:t>
            </a:r>
          </a:p>
          <a:p>
            <a:pPr marL="514350" indent="-514350">
              <a:buFont typeface="+mj-lt"/>
              <a:buAutoNum type="arabicPeriod"/>
            </a:pPr>
            <a:r>
              <a:rPr lang="en-GB" sz="2400" dirty="0"/>
              <a:t>Identify existing control measures – </a:t>
            </a:r>
            <a:r>
              <a:rPr lang="en-GB" sz="2400" dirty="0">
                <a:solidFill>
                  <a:schemeClr val="accent1"/>
                </a:solidFill>
              </a:rPr>
              <a:t>Drink coffee &amp; secret service move button</a:t>
            </a:r>
          </a:p>
          <a:p>
            <a:pPr marL="514350" indent="-514350">
              <a:buFont typeface="+mj-lt"/>
              <a:buAutoNum type="arabicPeriod"/>
            </a:pPr>
            <a:r>
              <a:rPr lang="en-GB" sz="2400" dirty="0"/>
              <a:t>Evaluate the risk</a:t>
            </a:r>
          </a:p>
          <a:p>
            <a:pPr marL="514350" indent="-514350">
              <a:buFont typeface="+mj-lt"/>
              <a:buAutoNum type="arabicPeriod"/>
            </a:pPr>
            <a:r>
              <a:rPr lang="en-GB" sz="2400" dirty="0"/>
              <a:t>Decide/Implement control measures</a:t>
            </a:r>
          </a:p>
          <a:p>
            <a:pPr marL="514350" indent="-514350">
              <a:buFont typeface="+mj-lt"/>
              <a:buAutoNum type="arabicPeriod"/>
            </a:pPr>
            <a:r>
              <a:rPr lang="en-GB" sz="2400" dirty="0"/>
              <a:t>Record assessment</a:t>
            </a:r>
          </a:p>
          <a:p>
            <a:pPr marL="514350" indent="-514350">
              <a:buFont typeface="+mj-lt"/>
              <a:buAutoNum type="arabicPeriod"/>
            </a:pPr>
            <a:r>
              <a:rPr lang="en-GB" sz="2400" dirty="0"/>
              <a:t>Monitor and review</a:t>
            </a:r>
          </a:p>
          <a:p>
            <a:pPr marL="514350" indent="-514350">
              <a:buFont typeface="+mj-lt"/>
              <a:buAutoNum type="arabicPeriod"/>
            </a:pPr>
            <a:r>
              <a:rPr lang="en-GB" sz="2400" dirty="0"/>
              <a:t>Inform</a:t>
            </a:r>
          </a:p>
          <a:p>
            <a:pPr marL="0" indent="0">
              <a:buNone/>
            </a:pPr>
            <a:endParaRPr lang="en-GB" dirty="0"/>
          </a:p>
        </p:txBody>
      </p:sp>
    </p:spTree>
    <p:extLst>
      <p:ext uri="{BB962C8B-B14F-4D97-AF65-F5344CB8AC3E}">
        <p14:creationId xmlns:p14="http://schemas.microsoft.com/office/powerpoint/2010/main" val="193430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Risk Assessment Methods</a:t>
            </a:r>
          </a:p>
        </p:txBody>
      </p:sp>
      <p:sp>
        <p:nvSpPr>
          <p:cNvPr id="7" name="Content Placeholder 6"/>
          <p:cNvSpPr>
            <a:spLocks noGrp="1"/>
          </p:cNvSpPr>
          <p:nvPr>
            <p:ph idx="1"/>
          </p:nvPr>
        </p:nvSpPr>
        <p:spPr>
          <a:xfrm>
            <a:off x="838200" y="1554480"/>
            <a:ext cx="10515600" cy="4622483"/>
          </a:xfrm>
        </p:spPr>
        <p:txBody>
          <a:bodyPr>
            <a:normAutofit/>
          </a:bodyPr>
          <a:lstStyle/>
          <a:p>
            <a:pPr marL="514350" indent="-514350">
              <a:buFont typeface="+mj-lt"/>
              <a:buAutoNum type="arabicPeriod"/>
            </a:pPr>
            <a:r>
              <a:rPr lang="en-GB" sz="2400" dirty="0"/>
              <a:t>Identify the hazards – </a:t>
            </a:r>
            <a:r>
              <a:rPr lang="en-GB" sz="2400" dirty="0">
                <a:solidFill>
                  <a:schemeClr val="accent1"/>
                </a:solidFill>
              </a:rPr>
              <a:t>Donald Trump falling asleep &amp; hitting red button</a:t>
            </a:r>
          </a:p>
          <a:p>
            <a:pPr marL="514350" indent="-514350">
              <a:buFont typeface="+mj-lt"/>
              <a:buAutoNum type="arabicPeriod"/>
            </a:pPr>
            <a:r>
              <a:rPr lang="en-GB" sz="2400" dirty="0"/>
              <a:t>Identify those at risk – </a:t>
            </a:r>
            <a:r>
              <a:rPr lang="en-GB" sz="2400" dirty="0">
                <a:solidFill>
                  <a:schemeClr val="accent1"/>
                </a:solidFill>
              </a:rPr>
              <a:t>Everyone in the world</a:t>
            </a:r>
          </a:p>
          <a:p>
            <a:pPr marL="514350" indent="-514350">
              <a:buFont typeface="+mj-lt"/>
              <a:buAutoNum type="arabicPeriod"/>
            </a:pPr>
            <a:r>
              <a:rPr lang="en-GB" sz="2400" dirty="0"/>
              <a:t>Identify existing control measures – </a:t>
            </a:r>
            <a:r>
              <a:rPr lang="en-GB" sz="2400" dirty="0">
                <a:solidFill>
                  <a:schemeClr val="accent1"/>
                </a:solidFill>
              </a:rPr>
              <a:t>Drink coffee &amp; secret service move button</a:t>
            </a:r>
          </a:p>
          <a:p>
            <a:pPr marL="514350" indent="-514350">
              <a:buFont typeface="+mj-lt"/>
              <a:buAutoNum type="arabicPeriod"/>
            </a:pPr>
            <a:r>
              <a:rPr lang="en-GB" sz="2400" dirty="0"/>
              <a:t>Evaluate the risk – </a:t>
            </a:r>
            <a:r>
              <a:rPr lang="en-GB" sz="2400" dirty="0">
                <a:solidFill>
                  <a:schemeClr val="accent1"/>
                </a:solidFill>
              </a:rPr>
              <a:t>Likely to happen and extreme consequences!</a:t>
            </a:r>
            <a:r>
              <a:rPr lang="en-GB" sz="2400" dirty="0"/>
              <a:t> </a:t>
            </a:r>
          </a:p>
          <a:p>
            <a:pPr marL="514350" indent="-514350">
              <a:buFont typeface="+mj-lt"/>
              <a:buAutoNum type="arabicPeriod"/>
            </a:pPr>
            <a:r>
              <a:rPr lang="en-GB" sz="2400" dirty="0"/>
              <a:t>Decide/Implement control measures</a:t>
            </a:r>
          </a:p>
          <a:p>
            <a:pPr marL="514350" indent="-514350">
              <a:buFont typeface="+mj-lt"/>
              <a:buAutoNum type="arabicPeriod"/>
            </a:pPr>
            <a:r>
              <a:rPr lang="en-GB" sz="2400" dirty="0"/>
              <a:t>Record assessment</a:t>
            </a:r>
          </a:p>
          <a:p>
            <a:pPr marL="514350" indent="-514350">
              <a:buFont typeface="+mj-lt"/>
              <a:buAutoNum type="arabicPeriod"/>
            </a:pPr>
            <a:r>
              <a:rPr lang="en-GB" sz="2400" dirty="0"/>
              <a:t>Monitor and review</a:t>
            </a:r>
          </a:p>
          <a:p>
            <a:pPr marL="514350" indent="-514350">
              <a:buFont typeface="+mj-lt"/>
              <a:buAutoNum type="arabicPeriod"/>
            </a:pPr>
            <a:r>
              <a:rPr lang="en-GB" sz="2400" dirty="0"/>
              <a:t>Inform</a:t>
            </a:r>
          </a:p>
          <a:p>
            <a:pPr marL="0" indent="0">
              <a:buNone/>
            </a:pPr>
            <a:endParaRPr lang="en-GB" dirty="0"/>
          </a:p>
        </p:txBody>
      </p:sp>
    </p:spTree>
    <p:extLst>
      <p:ext uri="{BB962C8B-B14F-4D97-AF65-F5344CB8AC3E}">
        <p14:creationId xmlns:p14="http://schemas.microsoft.com/office/powerpoint/2010/main" val="75996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Risk Assessment Methods</a:t>
            </a:r>
          </a:p>
        </p:txBody>
      </p:sp>
      <p:sp>
        <p:nvSpPr>
          <p:cNvPr id="7" name="Content Placeholder 6"/>
          <p:cNvSpPr>
            <a:spLocks noGrp="1"/>
          </p:cNvSpPr>
          <p:nvPr>
            <p:ph idx="1"/>
          </p:nvPr>
        </p:nvSpPr>
        <p:spPr>
          <a:xfrm>
            <a:off x="838200" y="1554480"/>
            <a:ext cx="10515600" cy="4622483"/>
          </a:xfrm>
        </p:spPr>
        <p:txBody>
          <a:bodyPr>
            <a:normAutofit/>
          </a:bodyPr>
          <a:lstStyle/>
          <a:p>
            <a:pPr marL="514350" indent="-514350">
              <a:buFont typeface="+mj-lt"/>
              <a:buAutoNum type="arabicPeriod"/>
            </a:pPr>
            <a:r>
              <a:rPr lang="en-GB" sz="2400" dirty="0"/>
              <a:t>Identify the hazards – </a:t>
            </a:r>
            <a:r>
              <a:rPr lang="en-GB" sz="2400" dirty="0">
                <a:solidFill>
                  <a:schemeClr val="accent1"/>
                </a:solidFill>
              </a:rPr>
              <a:t>Donald Trump falling asleep &amp; hitting red button</a:t>
            </a:r>
          </a:p>
          <a:p>
            <a:pPr marL="514350" indent="-514350">
              <a:buFont typeface="+mj-lt"/>
              <a:buAutoNum type="arabicPeriod"/>
            </a:pPr>
            <a:r>
              <a:rPr lang="en-GB" sz="2400" dirty="0"/>
              <a:t>Identify those at risk – </a:t>
            </a:r>
            <a:r>
              <a:rPr lang="en-GB" sz="2400" dirty="0">
                <a:solidFill>
                  <a:schemeClr val="accent1"/>
                </a:solidFill>
              </a:rPr>
              <a:t>Everyone in the world</a:t>
            </a:r>
          </a:p>
          <a:p>
            <a:pPr marL="514350" indent="-514350">
              <a:buFont typeface="+mj-lt"/>
              <a:buAutoNum type="arabicPeriod"/>
            </a:pPr>
            <a:r>
              <a:rPr lang="en-GB" sz="2400" dirty="0"/>
              <a:t>Identify existing control measures – </a:t>
            </a:r>
            <a:r>
              <a:rPr lang="en-GB" sz="2400" dirty="0">
                <a:solidFill>
                  <a:schemeClr val="accent1"/>
                </a:solidFill>
              </a:rPr>
              <a:t>Drink coffee &amp; secret service move button</a:t>
            </a:r>
          </a:p>
          <a:p>
            <a:pPr marL="514350" indent="-514350">
              <a:buFont typeface="+mj-lt"/>
              <a:buAutoNum type="arabicPeriod"/>
            </a:pPr>
            <a:r>
              <a:rPr lang="en-GB" sz="2400" dirty="0"/>
              <a:t>Evaluate the risk – </a:t>
            </a:r>
            <a:r>
              <a:rPr lang="en-GB" sz="2400" dirty="0">
                <a:solidFill>
                  <a:schemeClr val="accent1"/>
                </a:solidFill>
              </a:rPr>
              <a:t>Likely to happen and extreme consequences!</a:t>
            </a:r>
            <a:r>
              <a:rPr lang="en-GB" sz="2400" dirty="0"/>
              <a:t> </a:t>
            </a:r>
          </a:p>
          <a:p>
            <a:pPr marL="514350" indent="-514350">
              <a:buFont typeface="+mj-lt"/>
              <a:buAutoNum type="arabicPeriod"/>
            </a:pPr>
            <a:r>
              <a:rPr lang="en-GB" sz="2400" dirty="0"/>
              <a:t>Decide/Implement control measures  – </a:t>
            </a:r>
            <a:r>
              <a:rPr lang="en-GB" sz="2400" dirty="0">
                <a:solidFill>
                  <a:schemeClr val="accent1"/>
                </a:solidFill>
              </a:rPr>
              <a:t>More Golf, pokey stick, &amp; better button</a:t>
            </a:r>
          </a:p>
          <a:p>
            <a:pPr marL="514350" indent="-514350">
              <a:buFont typeface="+mj-lt"/>
              <a:buAutoNum type="arabicPeriod"/>
            </a:pPr>
            <a:r>
              <a:rPr lang="en-GB" sz="2400" dirty="0"/>
              <a:t>Record assessment </a:t>
            </a:r>
          </a:p>
          <a:p>
            <a:pPr marL="514350" indent="-514350">
              <a:buFont typeface="+mj-lt"/>
              <a:buAutoNum type="arabicPeriod"/>
            </a:pPr>
            <a:r>
              <a:rPr lang="en-GB" sz="2400" dirty="0"/>
              <a:t>Monitor and review</a:t>
            </a:r>
          </a:p>
          <a:p>
            <a:pPr marL="514350" indent="-514350">
              <a:buFont typeface="+mj-lt"/>
              <a:buAutoNum type="arabicPeriod"/>
            </a:pPr>
            <a:r>
              <a:rPr lang="en-GB" sz="2400" dirty="0"/>
              <a:t>Inform</a:t>
            </a:r>
          </a:p>
          <a:p>
            <a:pPr marL="0" indent="0">
              <a:buNone/>
            </a:pPr>
            <a:endParaRPr lang="en-GB" dirty="0"/>
          </a:p>
        </p:txBody>
      </p:sp>
    </p:spTree>
    <p:extLst>
      <p:ext uri="{BB962C8B-B14F-4D97-AF65-F5344CB8AC3E}">
        <p14:creationId xmlns:p14="http://schemas.microsoft.com/office/powerpoint/2010/main" val="659685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Risk Assessment Methods</a:t>
            </a:r>
          </a:p>
        </p:txBody>
      </p:sp>
      <p:sp>
        <p:nvSpPr>
          <p:cNvPr id="7" name="Content Placeholder 6"/>
          <p:cNvSpPr>
            <a:spLocks noGrp="1"/>
          </p:cNvSpPr>
          <p:nvPr>
            <p:ph idx="1"/>
          </p:nvPr>
        </p:nvSpPr>
        <p:spPr>
          <a:xfrm>
            <a:off x="838200" y="1554480"/>
            <a:ext cx="10515600" cy="4622483"/>
          </a:xfrm>
        </p:spPr>
        <p:txBody>
          <a:bodyPr>
            <a:normAutofit/>
          </a:bodyPr>
          <a:lstStyle/>
          <a:p>
            <a:pPr marL="514350" indent="-514350">
              <a:buFont typeface="+mj-lt"/>
              <a:buAutoNum type="arabicPeriod"/>
            </a:pPr>
            <a:r>
              <a:rPr lang="en-GB" sz="2400" dirty="0"/>
              <a:t>Identify the hazards – </a:t>
            </a:r>
            <a:r>
              <a:rPr lang="en-GB" sz="2400" dirty="0">
                <a:solidFill>
                  <a:schemeClr val="accent1"/>
                </a:solidFill>
              </a:rPr>
              <a:t>Donald Trump falling asleep &amp; hitting red button</a:t>
            </a:r>
          </a:p>
          <a:p>
            <a:pPr marL="514350" indent="-514350">
              <a:buFont typeface="+mj-lt"/>
              <a:buAutoNum type="arabicPeriod"/>
            </a:pPr>
            <a:r>
              <a:rPr lang="en-GB" sz="2400" dirty="0"/>
              <a:t>Identify those at risk – </a:t>
            </a:r>
            <a:r>
              <a:rPr lang="en-GB" sz="2400" dirty="0">
                <a:solidFill>
                  <a:schemeClr val="accent1"/>
                </a:solidFill>
              </a:rPr>
              <a:t>Everyone in the world</a:t>
            </a:r>
          </a:p>
          <a:p>
            <a:pPr marL="514350" indent="-514350">
              <a:buFont typeface="+mj-lt"/>
              <a:buAutoNum type="arabicPeriod"/>
            </a:pPr>
            <a:r>
              <a:rPr lang="en-GB" sz="2400" dirty="0"/>
              <a:t>Identify existing control measures – </a:t>
            </a:r>
            <a:r>
              <a:rPr lang="en-GB" sz="2400" dirty="0">
                <a:solidFill>
                  <a:schemeClr val="accent1"/>
                </a:solidFill>
              </a:rPr>
              <a:t>Drink coffee &amp; secret service move button</a:t>
            </a:r>
          </a:p>
          <a:p>
            <a:pPr marL="514350" indent="-514350">
              <a:buFont typeface="+mj-lt"/>
              <a:buAutoNum type="arabicPeriod"/>
            </a:pPr>
            <a:r>
              <a:rPr lang="en-GB" sz="2400" dirty="0"/>
              <a:t>Evaluate the risk – </a:t>
            </a:r>
            <a:r>
              <a:rPr lang="en-GB" sz="2400" dirty="0">
                <a:solidFill>
                  <a:schemeClr val="accent1"/>
                </a:solidFill>
              </a:rPr>
              <a:t>Likely to happen and extreme consequences!</a:t>
            </a:r>
            <a:r>
              <a:rPr lang="en-GB" sz="2400" dirty="0"/>
              <a:t> </a:t>
            </a:r>
          </a:p>
          <a:p>
            <a:pPr marL="514350" indent="-514350">
              <a:buFont typeface="+mj-lt"/>
              <a:buAutoNum type="arabicPeriod"/>
            </a:pPr>
            <a:r>
              <a:rPr lang="en-GB" sz="2400" dirty="0"/>
              <a:t>Decide/Implement control measures  – </a:t>
            </a:r>
            <a:r>
              <a:rPr lang="en-GB" sz="2400" dirty="0">
                <a:solidFill>
                  <a:schemeClr val="accent1"/>
                </a:solidFill>
              </a:rPr>
              <a:t>More Golf, pokey stick, &amp; better button</a:t>
            </a:r>
          </a:p>
          <a:p>
            <a:pPr marL="514350" indent="-514350">
              <a:buFont typeface="+mj-lt"/>
              <a:buAutoNum type="arabicPeriod"/>
            </a:pPr>
            <a:r>
              <a:rPr lang="en-GB" sz="2400" dirty="0"/>
              <a:t>Record assessment – </a:t>
            </a:r>
            <a:r>
              <a:rPr lang="en-GB" sz="2400" dirty="0">
                <a:solidFill>
                  <a:schemeClr val="accent1"/>
                </a:solidFill>
              </a:rPr>
              <a:t>Risk Assessment Document</a:t>
            </a:r>
            <a:endParaRPr lang="en-GB" sz="2400" dirty="0"/>
          </a:p>
          <a:p>
            <a:pPr marL="514350" indent="-514350">
              <a:buFont typeface="+mj-lt"/>
              <a:buAutoNum type="arabicPeriod"/>
            </a:pPr>
            <a:r>
              <a:rPr lang="en-GB" sz="2400" dirty="0"/>
              <a:t>Monitor and review </a:t>
            </a:r>
          </a:p>
          <a:p>
            <a:pPr marL="514350" indent="-514350">
              <a:buFont typeface="+mj-lt"/>
              <a:buAutoNum type="arabicPeriod"/>
            </a:pPr>
            <a:r>
              <a:rPr lang="en-GB" sz="2400" dirty="0"/>
              <a:t>Inform </a:t>
            </a:r>
          </a:p>
          <a:p>
            <a:pPr marL="0" indent="0">
              <a:buNone/>
            </a:pPr>
            <a:endParaRPr lang="en-GB" dirty="0"/>
          </a:p>
        </p:txBody>
      </p:sp>
    </p:spTree>
    <p:extLst>
      <p:ext uri="{BB962C8B-B14F-4D97-AF65-F5344CB8AC3E}">
        <p14:creationId xmlns:p14="http://schemas.microsoft.com/office/powerpoint/2010/main" val="200565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Risk Assessment Methods</a:t>
            </a:r>
          </a:p>
        </p:txBody>
      </p:sp>
      <p:sp>
        <p:nvSpPr>
          <p:cNvPr id="7" name="Content Placeholder 6"/>
          <p:cNvSpPr>
            <a:spLocks noGrp="1"/>
          </p:cNvSpPr>
          <p:nvPr>
            <p:ph idx="1"/>
          </p:nvPr>
        </p:nvSpPr>
        <p:spPr>
          <a:xfrm>
            <a:off x="838200" y="1554480"/>
            <a:ext cx="10515600" cy="4622483"/>
          </a:xfrm>
        </p:spPr>
        <p:txBody>
          <a:bodyPr>
            <a:normAutofit/>
          </a:bodyPr>
          <a:lstStyle/>
          <a:p>
            <a:pPr marL="514350" indent="-514350">
              <a:buFont typeface="+mj-lt"/>
              <a:buAutoNum type="arabicPeriod"/>
            </a:pPr>
            <a:r>
              <a:rPr lang="en-GB" sz="2400" dirty="0"/>
              <a:t>Identify the hazards – </a:t>
            </a:r>
            <a:r>
              <a:rPr lang="en-GB" sz="2400" dirty="0">
                <a:solidFill>
                  <a:schemeClr val="accent1"/>
                </a:solidFill>
              </a:rPr>
              <a:t>Donald Trump falling asleep &amp; hitting red button</a:t>
            </a:r>
          </a:p>
          <a:p>
            <a:pPr marL="514350" indent="-514350">
              <a:buFont typeface="+mj-lt"/>
              <a:buAutoNum type="arabicPeriod"/>
            </a:pPr>
            <a:r>
              <a:rPr lang="en-GB" sz="2400" dirty="0"/>
              <a:t>Identify those at risk – </a:t>
            </a:r>
            <a:r>
              <a:rPr lang="en-GB" sz="2400" dirty="0">
                <a:solidFill>
                  <a:schemeClr val="accent1"/>
                </a:solidFill>
              </a:rPr>
              <a:t>Everyone in the world</a:t>
            </a:r>
          </a:p>
          <a:p>
            <a:pPr marL="514350" indent="-514350">
              <a:buFont typeface="+mj-lt"/>
              <a:buAutoNum type="arabicPeriod"/>
            </a:pPr>
            <a:r>
              <a:rPr lang="en-GB" sz="2400" dirty="0"/>
              <a:t>Identify existing control measures – </a:t>
            </a:r>
            <a:r>
              <a:rPr lang="en-GB" sz="2400" dirty="0">
                <a:solidFill>
                  <a:schemeClr val="accent1"/>
                </a:solidFill>
              </a:rPr>
              <a:t>Drink coffee &amp; secret service move button</a:t>
            </a:r>
          </a:p>
          <a:p>
            <a:pPr marL="514350" indent="-514350">
              <a:buFont typeface="+mj-lt"/>
              <a:buAutoNum type="arabicPeriod"/>
            </a:pPr>
            <a:r>
              <a:rPr lang="en-GB" sz="2400" dirty="0"/>
              <a:t>Evaluate the risk – </a:t>
            </a:r>
            <a:r>
              <a:rPr lang="en-GB" sz="2400" dirty="0">
                <a:solidFill>
                  <a:schemeClr val="accent1"/>
                </a:solidFill>
              </a:rPr>
              <a:t>Likely to happen and extreme consequences!</a:t>
            </a:r>
            <a:r>
              <a:rPr lang="en-GB" sz="2400" dirty="0"/>
              <a:t> </a:t>
            </a:r>
          </a:p>
          <a:p>
            <a:pPr marL="514350" indent="-514350">
              <a:buFont typeface="+mj-lt"/>
              <a:buAutoNum type="arabicPeriod"/>
            </a:pPr>
            <a:r>
              <a:rPr lang="en-GB" sz="2400" dirty="0"/>
              <a:t>Decide/Implement control measures  – </a:t>
            </a:r>
            <a:r>
              <a:rPr lang="en-GB" sz="2400" dirty="0">
                <a:solidFill>
                  <a:schemeClr val="accent1"/>
                </a:solidFill>
              </a:rPr>
              <a:t>More Golf, pokey stick, &amp; better button</a:t>
            </a:r>
          </a:p>
          <a:p>
            <a:pPr marL="514350" indent="-514350">
              <a:buFont typeface="+mj-lt"/>
              <a:buAutoNum type="arabicPeriod"/>
            </a:pPr>
            <a:r>
              <a:rPr lang="en-GB" sz="2400" dirty="0"/>
              <a:t>Record assessment – </a:t>
            </a:r>
            <a:r>
              <a:rPr lang="en-GB" sz="2400" dirty="0">
                <a:solidFill>
                  <a:schemeClr val="accent1"/>
                </a:solidFill>
              </a:rPr>
              <a:t>Risk Assessment Document</a:t>
            </a:r>
            <a:endParaRPr lang="en-GB" sz="2400" dirty="0"/>
          </a:p>
          <a:p>
            <a:pPr marL="514350" indent="-514350">
              <a:buFont typeface="+mj-lt"/>
              <a:buAutoNum type="arabicPeriod"/>
            </a:pPr>
            <a:r>
              <a:rPr lang="en-GB" sz="2400" dirty="0"/>
              <a:t>Monitor and review – </a:t>
            </a:r>
            <a:r>
              <a:rPr lang="en-GB" sz="2400" dirty="0">
                <a:solidFill>
                  <a:schemeClr val="accent1"/>
                </a:solidFill>
              </a:rPr>
              <a:t>Once a presidential term?</a:t>
            </a:r>
            <a:endParaRPr lang="en-GB" sz="2400" dirty="0"/>
          </a:p>
          <a:p>
            <a:pPr marL="514350" indent="-514350">
              <a:buFont typeface="+mj-lt"/>
              <a:buAutoNum type="arabicPeriod"/>
            </a:pPr>
            <a:r>
              <a:rPr lang="en-GB" sz="2400" dirty="0"/>
              <a:t>Inform </a:t>
            </a:r>
          </a:p>
          <a:p>
            <a:pPr marL="0" indent="0">
              <a:buNone/>
            </a:pPr>
            <a:endParaRPr lang="en-GB" dirty="0"/>
          </a:p>
        </p:txBody>
      </p:sp>
    </p:spTree>
    <p:extLst>
      <p:ext uri="{BB962C8B-B14F-4D97-AF65-F5344CB8AC3E}">
        <p14:creationId xmlns:p14="http://schemas.microsoft.com/office/powerpoint/2010/main" val="254877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Risk Assessment Methods</a:t>
            </a:r>
          </a:p>
        </p:txBody>
      </p:sp>
      <p:sp>
        <p:nvSpPr>
          <p:cNvPr id="7" name="Content Placeholder 6"/>
          <p:cNvSpPr>
            <a:spLocks noGrp="1"/>
          </p:cNvSpPr>
          <p:nvPr>
            <p:ph idx="1"/>
          </p:nvPr>
        </p:nvSpPr>
        <p:spPr>
          <a:xfrm>
            <a:off x="838200" y="1554480"/>
            <a:ext cx="10515600" cy="4622483"/>
          </a:xfrm>
        </p:spPr>
        <p:txBody>
          <a:bodyPr>
            <a:normAutofit/>
          </a:bodyPr>
          <a:lstStyle/>
          <a:p>
            <a:pPr marL="514350" indent="-514350">
              <a:buFont typeface="+mj-lt"/>
              <a:buAutoNum type="arabicPeriod"/>
            </a:pPr>
            <a:r>
              <a:rPr lang="en-GB" sz="2400" dirty="0"/>
              <a:t>Identify the hazards – </a:t>
            </a:r>
            <a:r>
              <a:rPr lang="en-GB" sz="2400" dirty="0">
                <a:solidFill>
                  <a:schemeClr val="accent1"/>
                </a:solidFill>
              </a:rPr>
              <a:t>Donald Trump falling asleep &amp; hitting red button</a:t>
            </a:r>
          </a:p>
          <a:p>
            <a:pPr marL="514350" indent="-514350">
              <a:buFont typeface="+mj-lt"/>
              <a:buAutoNum type="arabicPeriod"/>
            </a:pPr>
            <a:r>
              <a:rPr lang="en-GB" sz="2400" dirty="0"/>
              <a:t>Identify those at risk – </a:t>
            </a:r>
            <a:r>
              <a:rPr lang="en-GB" sz="2400" dirty="0">
                <a:solidFill>
                  <a:schemeClr val="accent1"/>
                </a:solidFill>
              </a:rPr>
              <a:t>Everyone in the world</a:t>
            </a:r>
          </a:p>
          <a:p>
            <a:pPr marL="514350" indent="-514350">
              <a:buFont typeface="+mj-lt"/>
              <a:buAutoNum type="arabicPeriod"/>
            </a:pPr>
            <a:r>
              <a:rPr lang="en-GB" sz="2400" dirty="0"/>
              <a:t>Identify existing control measures – </a:t>
            </a:r>
            <a:r>
              <a:rPr lang="en-GB" sz="2400" dirty="0">
                <a:solidFill>
                  <a:schemeClr val="accent1"/>
                </a:solidFill>
              </a:rPr>
              <a:t>Drink coffee &amp; secret service move button</a:t>
            </a:r>
          </a:p>
          <a:p>
            <a:pPr marL="514350" indent="-514350">
              <a:buFont typeface="+mj-lt"/>
              <a:buAutoNum type="arabicPeriod"/>
            </a:pPr>
            <a:r>
              <a:rPr lang="en-GB" sz="2400" dirty="0"/>
              <a:t>Evaluate the risk – </a:t>
            </a:r>
            <a:r>
              <a:rPr lang="en-GB" sz="2400" dirty="0">
                <a:solidFill>
                  <a:schemeClr val="accent1"/>
                </a:solidFill>
              </a:rPr>
              <a:t>Likely to happen and extreme consequences!</a:t>
            </a:r>
            <a:r>
              <a:rPr lang="en-GB" sz="2400" dirty="0"/>
              <a:t> </a:t>
            </a:r>
          </a:p>
          <a:p>
            <a:pPr marL="514350" indent="-514350">
              <a:buFont typeface="+mj-lt"/>
              <a:buAutoNum type="arabicPeriod"/>
            </a:pPr>
            <a:r>
              <a:rPr lang="en-GB" sz="2400" dirty="0"/>
              <a:t>Decide/Implement control measures  – </a:t>
            </a:r>
            <a:r>
              <a:rPr lang="en-GB" sz="2400" dirty="0">
                <a:solidFill>
                  <a:schemeClr val="accent1"/>
                </a:solidFill>
              </a:rPr>
              <a:t>More Golf, pokey stick, &amp; better button</a:t>
            </a:r>
          </a:p>
          <a:p>
            <a:pPr marL="514350" indent="-514350">
              <a:buFont typeface="+mj-lt"/>
              <a:buAutoNum type="arabicPeriod"/>
            </a:pPr>
            <a:r>
              <a:rPr lang="en-GB" sz="2400" dirty="0"/>
              <a:t>Record assessment – </a:t>
            </a:r>
            <a:r>
              <a:rPr lang="en-GB" sz="2400" dirty="0">
                <a:solidFill>
                  <a:schemeClr val="accent1"/>
                </a:solidFill>
              </a:rPr>
              <a:t>Risk Assessment Document</a:t>
            </a:r>
            <a:endParaRPr lang="en-GB" sz="2400" dirty="0"/>
          </a:p>
          <a:p>
            <a:pPr marL="514350" indent="-514350">
              <a:buFont typeface="+mj-lt"/>
              <a:buAutoNum type="arabicPeriod"/>
            </a:pPr>
            <a:r>
              <a:rPr lang="en-GB" sz="2400" dirty="0"/>
              <a:t>Monitor and review – </a:t>
            </a:r>
            <a:r>
              <a:rPr lang="en-GB" sz="2400" dirty="0">
                <a:solidFill>
                  <a:schemeClr val="accent1"/>
                </a:solidFill>
              </a:rPr>
              <a:t>Once a presidential term?</a:t>
            </a:r>
            <a:endParaRPr lang="en-GB" sz="2400" dirty="0"/>
          </a:p>
          <a:p>
            <a:pPr marL="514350" indent="-514350">
              <a:buFont typeface="+mj-lt"/>
              <a:buAutoNum type="arabicPeriod"/>
            </a:pPr>
            <a:r>
              <a:rPr lang="en-GB" sz="2400" dirty="0"/>
              <a:t>Inform – </a:t>
            </a:r>
            <a:r>
              <a:rPr lang="en-GB" sz="2400" dirty="0">
                <a:solidFill>
                  <a:schemeClr val="accent1"/>
                </a:solidFill>
              </a:rPr>
              <a:t>Show Spicer where pokey stick is. Secret service to make new button</a:t>
            </a:r>
          </a:p>
          <a:p>
            <a:pPr marL="0" indent="0">
              <a:buNone/>
            </a:pPr>
            <a:endParaRPr lang="en-GB" dirty="0"/>
          </a:p>
        </p:txBody>
      </p:sp>
    </p:spTree>
    <p:extLst>
      <p:ext uri="{BB962C8B-B14F-4D97-AF65-F5344CB8AC3E}">
        <p14:creationId xmlns:p14="http://schemas.microsoft.com/office/powerpoint/2010/main" val="231397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 from where?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96" y="1283672"/>
            <a:ext cx="6138797" cy="5446311"/>
          </a:xfrm>
          <a:prstGeom prst="rect">
            <a:avLst/>
          </a:prstGeom>
        </p:spPr>
      </p:pic>
      <p:sp>
        <p:nvSpPr>
          <p:cNvPr id="6" name="TextBox 5"/>
          <p:cNvSpPr txBox="1"/>
          <p:nvPr/>
        </p:nvSpPr>
        <p:spPr>
          <a:xfrm>
            <a:off x="6922008" y="3098886"/>
            <a:ext cx="4828031" cy="1815882"/>
          </a:xfrm>
          <a:prstGeom prst="rect">
            <a:avLst/>
          </a:prstGeom>
          <a:noFill/>
        </p:spPr>
        <p:txBody>
          <a:bodyPr wrap="square" rtlCol="0">
            <a:spAutoFit/>
          </a:bodyPr>
          <a:lstStyle/>
          <a:p>
            <a:pPr algn="ctr"/>
            <a:r>
              <a:rPr lang="en-GB" sz="1600" dirty="0"/>
              <a:t>Forms can be downloaded from:</a:t>
            </a:r>
          </a:p>
          <a:p>
            <a:pPr algn="ctr"/>
            <a:r>
              <a:rPr lang="en-GB" sz="1600" dirty="0">
                <a:hlinkClick r:id="rId3"/>
              </a:rPr>
              <a:t>http://www.nhsggc.org.uk/working-with-us/hr-connect/health-safety/management-manual/risk-assessment/</a:t>
            </a:r>
            <a:endParaRPr lang="en-GB" sz="1600" dirty="0"/>
          </a:p>
          <a:p>
            <a:endParaRPr lang="en-GB" sz="1600" dirty="0"/>
          </a:p>
          <a:p>
            <a:pPr algn="ctr"/>
            <a:r>
              <a:rPr lang="en-GB" sz="1600" dirty="0"/>
              <a:t>To find it, just Google:</a:t>
            </a:r>
          </a:p>
          <a:p>
            <a:pPr algn="ctr"/>
            <a:r>
              <a:rPr lang="en-GB" sz="1600" dirty="0"/>
              <a:t>Risk assessment NHSGGC</a:t>
            </a:r>
          </a:p>
        </p:txBody>
      </p:sp>
    </p:spTree>
    <p:extLst>
      <p:ext uri="{BB962C8B-B14F-4D97-AF65-F5344CB8AC3E}">
        <p14:creationId xmlns:p14="http://schemas.microsoft.com/office/powerpoint/2010/main" val="297198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Filling the form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010" y="1326430"/>
            <a:ext cx="7863979" cy="5348690"/>
          </a:xfrm>
          <a:prstGeom prst="rect">
            <a:avLst/>
          </a:prstGeom>
        </p:spPr>
      </p:pic>
    </p:spTree>
    <p:extLst>
      <p:ext uri="{BB962C8B-B14F-4D97-AF65-F5344CB8AC3E}">
        <p14:creationId xmlns:p14="http://schemas.microsoft.com/office/powerpoint/2010/main" val="231110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Definition</a:t>
            </a:r>
          </a:p>
        </p:txBody>
      </p:sp>
      <p:sp>
        <p:nvSpPr>
          <p:cNvPr id="7" name="Content Placeholder 6"/>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“a systematic process of evaluating the potential risks that may be involved in a projected activity or undertaking.”</a:t>
            </a:r>
          </a:p>
          <a:p>
            <a:pPr marL="0" indent="0" algn="ctr">
              <a:buNone/>
            </a:pPr>
            <a:r>
              <a:rPr lang="en-GB" sz="2400" i="1" dirty="0"/>
              <a:t>Google</a:t>
            </a:r>
          </a:p>
        </p:txBody>
      </p:sp>
    </p:spTree>
    <p:extLst>
      <p:ext uri="{BB962C8B-B14F-4D97-AF65-F5344CB8AC3E}">
        <p14:creationId xmlns:p14="http://schemas.microsoft.com/office/powerpoint/2010/main" val="2389451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Filling the form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272" y="1342059"/>
            <a:ext cx="8349177" cy="5262751"/>
          </a:xfrm>
          <a:prstGeom prst="rect">
            <a:avLst/>
          </a:prstGeom>
        </p:spPr>
      </p:pic>
    </p:spTree>
    <p:extLst>
      <p:ext uri="{BB962C8B-B14F-4D97-AF65-F5344CB8AC3E}">
        <p14:creationId xmlns:p14="http://schemas.microsoft.com/office/powerpoint/2010/main" val="368951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Filling the form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720" y="1247357"/>
            <a:ext cx="8209154" cy="5531920"/>
          </a:xfrm>
          <a:prstGeom prst="rect">
            <a:avLst/>
          </a:prstGeom>
        </p:spPr>
      </p:pic>
    </p:spTree>
    <p:extLst>
      <p:ext uri="{BB962C8B-B14F-4D97-AF65-F5344CB8AC3E}">
        <p14:creationId xmlns:p14="http://schemas.microsoft.com/office/powerpoint/2010/main" val="182171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Filling the form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840" y="1424373"/>
            <a:ext cx="8158672" cy="5088617"/>
          </a:xfrm>
          <a:prstGeom prst="rect">
            <a:avLst/>
          </a:prstGeom>
        </p:spPr>
      </p:pic>
    </p:spTree>
    <p:extLst>
      <p:ext uri="{BB962C8B-B14F-4D97-AF65-F5344CB8AC3E}">
        <p14:creationId xmlns:p14="http://schemas.microsoft.com/office/powerpoint/2010/main" val="274442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Where do I Start!?</a:t>
            </a:r>
          </a:p>
        </p:txBody>
      </p:sp>
      <p:sp>
        <p:nvSpPr>
          <p:cNvPr id="3" name="TextBox 2"/>
          <p:cNvSpPr txBox="1"/>
          <p:nvPr/>
        </p:nvSpPr>
        <p:spPr>
          <a:xfrm>
            <a:off x="1488948" y="2999232"/>
            <a:ext cx="3093720" cy="646331"/>
          </a:xfrm>
          <a:prstGeom prst="rect">
            <a:avLst/>
          </a:prstGeom>
          <a:noFill/>
        </p:spPr>
        <p:txBody>
          <a:bodyPr wrap="square" rtlCol="0">
            <a:spAutoFit/>
          </a:bodyPr>
          <a:lstStyle/>
          <a:p>
            <a:r>
              <a:rPr lang="en-GB" sz="3600" dirty="0"/>
              <a:t>DON’T PANIC!!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8712" y="1261872"/>
            <a:ext cx="5864949" cy="5239512"/>
          </a:xfrm>
          <a:prstGeom prst="rect">
            <a:avLst/>
          </a:prstGeom>
        </p:spPr>
      </p:pic>
      <p:sp>
        <p:nvSpPr>
          <p:cNvPr id="7" name="TextBox 6"/>
          <p:cNvSpPr txBox="1"/>
          <p:nvPr/>
        </p:nvSpPr>
        <p:spPr>
          <a:xfrm>
            <a:off x="173736" y="4172978"/>
            <a:ext cx="5724144" cy="369332"/>
          </a:xfrm>
          <a:prstGeom prst="rect">
            <a:avLst/>
          </a:prstGeom>
          <a:noFill/>
        </p:spPr>
        <p:txBody>
          <a:bodyPr wrap="square" rtlCol="0">
            <a:spAutoFit/>
          </a:bodyPr>
          <a:lstStyle/>
          <a:p>
            <a:r>
              <a:rPr lang="en-GB" dirty="0"/>
              <a:t>http://www.mriphysics.scot.nhs.uk/mri-risk-assessments/</a:t>
            </a:r>
          </a:p>
        </p:txBody>
      </p:sp>
    </p:spTree>
    <p:extLst>
      <p:ext uri="{BB962C8B-B14F-4D97-AF65-F5344CB8AC3E}">
        <p14:creationId xmlns:p14="http://schemas.microsoft.com/office/powerpoint/2010/main" val="302966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838200" y="365125"/>
            <a:ext cx="10515600" cy="1325563"/>
          </a:xfrm>
        </p:spPr>
        <p:txBody>
          <a:bodyPr/>
          <a:lstStyle/>
          <a:p>
            <a:r>
              <a:rPr lang="en-GB" dirty="0"/>
              <a:t>Who can help!?</a:t>
            </a:r>
          </a:p>
        </p:txBody>
      </p:sp>
      <p:pic>
        <p:nvPicPr>
          <p:cNvPr id="5" name="Picture 4" descr="http://www.dcpb.org/training/images/dcpb_logo.jpg?crc=4066546184">
            <a:extLst>
              <a:ext uri="{FF2B5EF4-FFF2-40B4-BE49-F238E27FC236}">
                <a16:creationId xmlns:a16="http://schemas.microsoft.com/office/drawing/2014/main" id="{0AAA193F-BC9C-49D1-B197-640F91246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158" y="2977430"/>
            <a:ext cx="309562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967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p:nvPr>
        </p:nvSpPr>
        <p:spPr>
          <a:xfrm>
            <a:off x="838200" y="365125"/>
            <a:ext cx="10515600" cy="1325563"/>
          </a:xfrm>
        </p:spPr>
        <p:txBody>
          <a:bodyPr/>
          <a:lstStyle/>
          <a:p>
            <a:r>
              <a:rPr lang="en-GB" dirty="0"/>
              <a:t>Who can help!?</a:t>
            </a:r>
          </a:p>
        </p:txBody>
      </p:sp>
      <p:pic>
        <p:nvPicPr>
          <p:cNvPr id="6" name="Picture 5">
            <a:extLst>
              <a:ext uri="{FF2B5EF4-FFF2-40B4-BE49-F238E27FC236}">
                <a16:creationId xmlns:a16="http://schemas.microsoft.com/office/drawing/2014/main" id="{061534F5-0A7A-44B5-B4CF-ED263C0D5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429" y="1567688"/>
            <a:ext cx="3803142" cy="5070856"/>
          </a:xfrm>
          <a:prstGeom prst="rect">
            <a:avLst/>
          </a:prstGeom>
        </p:spPr>
      </p:pic>
    </p:spTree>
    <p:extLst>
      <p:ext uri="{BB962C8B-B14F-4D97-AF65-F5344CB8AC3E}">
        <p14:creationId xmlns:p14="http://schemas.microsoft.com/office/powerpoint/2010/main" val="159407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Definition</a:t>
            </a:r>
          </a:p>
        </p:txBody>
      </p:sp>
      <p:sp>
        <p:nvSpPr>
          <p:cNvPr id="7" name="Content Placeholder 6"/>
          <p:cNvSpPr>
            <a:spLocks noGrp="1"/>
          </p:cNvSpPr>
          <p:nvPr>
            <p:ph idx="1"/>
          </p:nvPr>
        </p:nvSpPr>
        <p:spPr>
          <a:xfrm>
            <a:off x="838200" y="1554480"/>
            <a:ext cx="10326624" cy="4622483"/>
          </a:xfrm>
        </p:spPr>
        <p:txBody>
          <a:bodyPr>
            <a:normAutofit/>
          </a:bodyPr>
          <a:lstStyle/>
          <a:p>
            <a:pPr marL="0" indent="0" algn="ctr">
              <a:buNone/>
            </a:pPr>
            <a:endParaRPr lang="en-GB" dirty="0"/>
          </a:p>
          <a:p>
            <a:pPr marL="0" indent="0" algn="ctr">
              <a:buNone/>
            </a:pPr>
            <a:endParaRPr lang="en-GB" dirty="0"/>
          </a:p>
          <a:p>
            <a:pPr marL="0" indent="0" algn="ctr">
              <a:buNone/>
            </a:pPr>
            <a:r>
              <a:rPr lang="en-GB" dirty="0"/>
              <a:t>“A risk assessment is a systematic examination of a task, job or process that you carry out at work for the purpose of identifying the significant hazards, the risk of someone being harmed and deciding what further control measures you must take to reduce the risk to an acceptable level.”</a:t>
            </a:r>
          </a:p>
          <a:p>
            <a:pPr marL="0" indent="0">
              <a:buNone/>
            </a:pPr>
            <a:endParaRPr lang="en-GB" dirty="0"/>
          </a:p>
        </p:txBody>
      </p:sp>
      <p:sp>
        <p:nvSpPr>
          <p:cNvPr id="2" name="TextBox 1">
            <a:extLst>
              <a:ext uri="{FF2B5EF4-FFF2-40B4-BE49-F238E27FC236}">
                <a16:creationId xmlns:a16="http://schemas.microsoft.com/office/drawing/2014/main" id="{404407BA-7044-45FC-922E-2FCEB4E8E87B}"/>
              </a:ext>
            </a:extLst>
          </p:cNvPr>
          <p:cNvSpPr txBox="1"/>
          <p:nvPr/>
        </p:nvSpPr>
        <p:spPr>
          <a:xfrm>
            <a:off x="3172968" y="6007686"/>
            <a:ext cx="6062472" cy="338554"/>
          </a:xfrm>
          <a:prstGeom prst="rect">
            <a:avLst/>
          </a:prstGeom>
          <a:noFill/>
        </p:spPr>
        <p:txBody>
          <a:bodyPr wrap="square" rtlCol="0">
            <a:spAutoFit/>
          </a:bodyPr>
          <a:lstStyle/>
          <a:p>
            <a:r>
              <a:rPr lang="en-GB" sz="1600" dirty="0"/>
              <a:t>https://www.hsdirect.co.uk/free-info/risk-assessment.html</a:t>
            </a:r>
          </a:p>
        </p:txBody>
      </p:sp>
    </p:spTree>
    <p:extLst>
      <p:ext uri="{BB962C8B-B14F-4D97-AF65-F5344CB8AC3E}">
        <p14:creationId xmlns:p14="http://schemas.microsoft.com/office/powerpoint/2010/main" val="44030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Definition</a:t>
            </a:r>
          </a:p>
        </p:txBody>
      </p:sp>
      <p:sp>
        <p:nvSpPr>
          <p:cNvPr id="7" name="Content Placeholder 6"/>
          <p:cNvSpPr>
            <a:spLocks noGrp="1"/>
          </p:cNvSpPr>
          <p:nvPr>
            <p:ph idx="1"/>
          </p:nvPr>
        </p:nvSpPr>
        <p:spPr>
          <a:xfrm>
            <a:off x="838200" y="1554480"/>
            <a:ext cx="10326624" cy="4622483"/>
          </a:xfrm>
        </p:spPr>
        <p:txBody>
          <a:bodyPr>
            <a:normAutofit/>
          </a:bodyPr>
          <a:lstStyle/>
          <a:p>
            <a:pPr marL="0" indent="0" algn="ctr">
              <a:buNone/>
            </a:pPr>
            <a:endParaRPr lang="en-GB" dirty="0"/>
          </a:p>
          <a:p>
            <a:pPr marL="0" indent="0" algn="ctr">
              <a:buNone/>
            </a:pPr>
            <a:endParaRPr lang="en-GB" dirty="0"/>
          </a:p>
          <a:p>
            <a:pPr marL="0" indent="0" algn="ctr">
              <a:buNone/>
            </a:pPr>
            <a:r>
              <a:rPr lang="en-GB" dirty="0"/>
              <a:t>“A risk assessment is a systematic examination of a task, job or process that you carry out at work for the purpose of identifying the significant hazards, the risk of someone being harmed </a:t>
            </a:r>
            <a:r>
              <a:rPr lang="en-GB" dirty="0">
                <a:solidFill>
                  <a:schemeClr val="accent1"/>
                </a:solidFill>
              </a:rPr>
              <a:t>and deciding what further control measures you must take to reduce the risk to an acceptable level.</a:t>
            </a:r>
            <a:r>
              <a:rPr lang="en-GB" dirty="0"/>
              <a:t>”</a:t>
            </a:r>
          </a:p>
          <a:p>
            <a:pPr marL="0" indent="0">
              <a:buNone/>
            </a:pPr>
            <a:endParaRPr lang="en-GB" dirty="0"/>
          </a:p>
        </p:txBody>
      </p:sp>
      <p:sp>
        <p:nvSpPr>
          <p:cNvPr id="4" name="TextBox 3">
            <a:extLst>
              <a:ext uri="{FF2B5EF4-FFF2-40B4-BE49-F238E27FC236}">
                <a16:creationId xmlns:a16="http://schemas.microsoft.com/office/drawing/2014/main" id="{0F922662-9082-482C-B828-8E484639815D}"/>
              </a:ext>
            </a:extLst>
          </p:cNvPr>
          <p:cNvSpPr txBox="1"/>
          <p:nvPr/>
        </p:nvSpPr>
        <p:spPr>
          <a:xfrm>
            <a:off x="3172968" y="6007686"/>
            <a:ext cx="6062472" cy="338554"/>
          </a:xfrm>
          <a:prstGeom prst="rect">
            <a:avLst/>
          </a:prstGeom>
          <a:noFill/>
        </p:spPr>
        <p:txBody>
          <a:bodyPr wrap="square" rtlCol="0">
            <a:spAutoFit/>
          </a:bodyPr>
          <a:lstStyle/>
          <a:p>
            <a:r>
              <a:rPr lang="en-GB" sz="1600" dirty="0"/>
              <a:t>https://www.hsdirect.co.uk/free-info/risk-assessment.html</a:t>
            </a:r>
          </a:p>
        </p:txBody>
      </p:sp>
    </p:spTree>
    <p:extLst>
      <p:ext uri="{BB962C8B-B14F-4D97-AF65-F5344CB8AC3E}">
        <p14:creationId xmlns:p14="http://schemas.microsoft.com/office/powerpoint/2010/main" val="1734309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Definition</a:t>
            </a:r>
          </a:p>
        </p:txBody>
      </p:sp>
      <p:sp>
        <p:nvSpPr>
          <p:cNvPr id="7" name="Content Placeholder 6"/>
          <p:cNvSpPr>
            <a:spLocks noGrp="1"/>
          </p:cNvSpPr>
          <p:nvPr>
            <p:ph idx="1"/>
          </p:nvPr>
        </p:nvSpPr>
        <p:spPr>
          <a:xfrm>
            <a:off x="838200" y="1554480"/>
            <a:ext cx="10515600" cy="4622483"/>
          </a:xfrm>
        </p:spPr>
        <p:txBody>
          <a:bodyPr>
            <a:normAutofit/>
          </a:bodyPr>
          <a:lstStyle/>
          <a:p>
            <a:r>
              <a:rPr lang="en-GB" dirty="0"/>
              <a:t>Identifying the </a:t>
            </a:r>
            <a:r>
              <a:rPr lang="en-GB" dirty="0">
                <a:solidFill>
                  <a:schemeClr val="accent1"/>
                </a:solidFill>
              </a:rPr>
              <a:t>significant hazards</a:t>
            </a:r>
            <a:r>
              <a:rPr lang="en-GB" dirty="0"/>
              <a:t> that are present (a hazard is something that has the potential to cause someone harm or ill health).</a:t>
            </a:r>
          </a:p>
          <a:p>
            <a:r>
              <a:rPr lang="en-GB" dirty="0"/>
              <a:t>Deciding if what you have already done reduces the risk of someone being harmed to an acceptable level, and if not;</a:t>
            </a:r>
          </a:p>
          <a:p>
            <a:r>
              <a:rPr lang="en-GB" dirty="0"/>
              <a:t>Deciding what further control measures you must take to reduce the risk to an acceptable level.</a:t>
            </a:r>
            <a:endParaRPr lang="en-GB" sz="2400" i="1" dirty="0"/>
          </a:p>
          <a:p>
            <a:pPr marL="0" indent="0">
              <a:buNone/>
            </a:pPr>
            <a:endParaRPr lang="en-GB" dirty="0"/>
          </a:p>
        </p:txBody>
      </p:sp>
    </p:spTree>
    <p:extLst>
      <p:ext uri="{BB962C8B-B14F-4D97-AF65-F5344CB8AC3E}">
        <p14:creationId xmlns:p14="http://schemas.microsoft.com/office/powerpoint/2010/main" val="102363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Significant Hazards</a:t>
            </a:r>
          </a:p>
        </p:txBody>
      </p:sp>
      <p:pic>
        <p:nvPicPr>
          <p:cNvPr id="1026" name="Picture 2" descr="http://4.bp.blogspot.com/-Ek6axqjuZtg/T1FLZJucQXI/AAAAAAAAAcQ/QPyayLTxQ3w/s1600/riskassess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114" y="1690688"/>
            <a:ext cx="5465772" cy="49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70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Significant Hazards</a:t>
            </a:r>
          </a:p>
        </p:txBody>
      </p:sp>
      <p:sp>
        <p:nvSpPr>
          <p:cNvPr id="4" name="Content Placeholder 6">
            <a:extLst>
              <a:ext uri="{FF2B5EF4-FFF2-40B4-BE49-F238E27FC236}">
                <a16:creationId xmlns:a16="http://schemas.microsoft.com/office/drawing/2014/main" id="{3B2ED567-6AF8-49AA-A2F4-FE3E7F8307EB}"/>
              </a:ext>
            </a:extLst>
          </p:cNvPr>
          <p:cNvSpPr>
            <a:spLocks noGrp="1"/>
          </p:cNvSpPr>
          <p:nvPr>
            <p:ph idx="1"/>
          </p:nvPr>
        </p:nvSpPr>
        <p:spPr>
          <a:xfrm>
            <a:off x="838200" y="1554480"/>
            <a:ext cx="10326624" cy="4622483"/>
          </a:xfrm>
        </p:spPr>
        <p:txBody>
          <a:bodyPr>
            <a:normAutofit/>
          </a:bodyPr>
          <a:lstStyle/>
          <a:p>
            <a:pPr marL="0" indent="0" algn="ctr">
              <a:buNone/>
            </a:pPr>
            <a:endParaRPr lang="en-GB" dirty="0"/>
          </a:p>
          <a:p>
            <a:r>
              <a:rPr lang="en-GB" dirty="0"/>
              <a:t>Something that is specific to that environment and not just risks you experience in normal daily life</a:t>
            </a:r>
          </a:p>
          <a:p>
            <a:r>
              <a:rPr lang="en-GB" dirty="0"/>
              <a:t>Does not just need to be MR related</a:t>
            </a:r>
          </a:p>
          <a:p>
            <a:r>
              <a:rPr lang="en-GB" dirty="0"/>
              <a:t>Work environment related</a:t>
            </a:r>
          </a:p>
          <a:p>
            <a:pPr lvl="1"/>
            <a:r>
              <a:rPr lang="en-GB" dirty="0"/>
              <a:t>i.e. anaesthesia, flood (it has happened!), lone working etc</a:t>
            </a:r>
          </a:p>
        </p:txBody>
      </p:sp>
    </p:spTree>
    <p:extLst>
      <p:ext uri="{BB962C8B-B14F-4D97-AF65-F5344CB8AC3E}">
        <p14:creationId xmlns:p14="http://schemas.microsoft.com/office/powerpoint/2010/main" val="294640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7092" y="2546711"/>
            <a:ext cx="9957816" cy="1815882"/>
          </a:xfrm>
          <a:prstGeom prst="rect">
            <a:avLst/>
          </a:prstGeom>
        </p:spPr>
        <p:txBody>
          <a:bodyPr wrap="square">
            <a:spAutoFit/>
          </a:bodyPr>
          <a:lstStyle/>
          <a:p>
            <a:pPr algn="ctr"/>
            <a:r>
              <a:rPr lang="en-GB" sz="2800" dirty="0"/>
              <a:t>A risk assessment is not about creating huge amounts of paperwork, but rather about identifying sensible measures to control the risks in your workplace.</a:t>
            </a:r>
          </a:p>
          <a:p>
            <a:pPr algn="ctr"/>
            <a:r>
              <a:rPr lang="en-GB" sz="2400" i="1" dirty="0"/>
              <a:t>Health and Safety Executive</a:t>
            </a:r>
          </a:p>
        </p:txBody>
      </p:sp>
      <p:sp>
        <p:nvSpPr>
          <p:cNvPr id="3" name="Title 5"/>
          <p:cNvSpPr>
            <a:spLocks noGrp="1"/>
          </p:cNvSpPr>
          <p:nvPr>
            <p:ph type="title"/>
          </p:nvPr>
        </p:nvSpPr>
        <p:spPr>
          <a:xfrm>
            <a:off x="838200" y="365125"/>
            <a:ext cx="10515600" cy="1325563"/>
          </a:xfrm>
        </p:spPr>
        <p:txBody>
          <a:bodyPr/>
          <a:lstStyle/>
          <a:p>
            <a:r>
              <a:rPr lang="en-GB" dirty="0"/>
              <a:t>Important Clarification</a:t>
            </a:r>
          </a:p>
        </p:txBody>
      </p:sp>
      <p:sp>
        <p:nvSpPr>
          <p:cNvPr id="2" name="TextBox 1"/>
          <p:cNvSpPr txBox="1"/>
          <p:nvPr/>
        </p:nvSpPr>
        <p:spPr>
          <a:xfrm>
            <a:off x="3668268" y="5397924"/>
            <a:ext cx="4855464" cy="646331"/>
          </a:xfrm>
          <a:prstGeom prst="rect">
            <a:avLst/>
          </a:prstGeom>
          <a:noFill/>
        </p:spPr>
        <p:txBody>
          <a:bodyPr wrap="square" rtlCol="0">
            <a:spAutoFit/>
          </a:bodyPr>
          <a:lstStyle/>
          <a:p>
            <a:pPr algn="ctr"/>
            <a:r>
              <a:rPr lang="en-GB" dirty="0"/>
              <a:t>Reality is that initially it can take a while to set up.</a:t>
            </a:r>
          </a:p>
          <a:p>
            <a:pPr algn="ctr"/>
            <a:r>
              <a:rPr lang="en-GB" dirty="0"/>
              <a:t>Less onerous once initial assessments complete.</a:t>
            </a:r>
          </a:p>
        </p:txBody>
      </p:sp>
    </p:spTree>
    <p:extLst>
      <p:ext uri="{BB962C8B-B14F-4D97-AF65-F5344CB8AC3E}">
        <p14:creationId xmlns:p14="http://schemas.microsoft.com/office/powerpoint/2010/main" val="311587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Risk Assessment Methods</a:t>
            </a:r>
          </a:p>
        </p:txBody>
      </p:sp>
      <p:sp>
        <p:nvSpPr>
          <p:cNvPr id="7" name="Content Placeholder 6"/>
          <p:cNvSpPr>
            <a:spLocks noGrp="1"/>
          </p:cNvSpPr>
          <p:nvPr>
            <p:ph idx="1"/>
          </p:nvPr>
        </p:nvSpPr>
        <p:spPr>
          <a:xfrm>
            <a:off x="838200" y="1554480"/>
            <a:ext cx="10515600" cy="4622483"/>
          </a:xfrm>
        </p:spPr>
        <p:txBody>
          <a:bodyPr>
            <a:normAutofit/>
          </a:bodyPr>
          <a:lstStyle/>
          <a:p>
            <a:pPr marL="514350" indent="-514350">
              <a:buFont typeface="+mj-lt"/>
              <a:buAutoNum type="arabicPeriod"/>
            </a:pPr>
            <a:r>
              <a:rPr lang="en-GB" sz="2400" dirty="0"/>
              <a:t>Identify the hazards</a:t>
            </a:r>
          </a:p>
          <a:p>
            <a:pPr marL="514350" indent="-514350">
              <a:buFont typeface="+mj-lt"/>
              <a:buAutoNum type="arabicPeriod"/>
            </a:pPr>
            <a:r>
              <a:rPr lang="en-GB" sz="2400" dirty="0"/>
              <a:t>Identify those at risk</a:t>
            </a:r>
          </a:p>
          <a:p>
            <a:pPr marL="514350" indent="-514350">
              <a:buFont typeface="+mj-lt"/>
              <a:buAutoNum type="arabicPeriod"/>
            </a:pPr>
            <a:r>
              <a:rPr lang="en-GB" sz="2400" dirty="0"/>
              <a:t>Identify existing control measures</a:t>
            </a:r>
          </a:p>
          <a:p>
            <a:pPr marL="514350" indent="-514350">
              <a:buFont typeface="+mj-lt"/>
              <a:buAutoNum type="arabicPeriod"/>
            </a:pPr>
            <a:r>
              <a:rPr lang="en-GB" sz="2400" dirty="0"/>
              <a:t>Evaluate the risk</a:t>
            </a:r>
          </a:p>
          <a:p>
            <a:pPr marL="514350" indent="-514350">
              <a:buFont typeface="+mj-lt"/>
              <a:buAutoNum type="arabicPeriod"/>
            </a:pPr>
            <a:r>
              <a:rPr lang="en-GB" sz="2400" dirty="0"/>
              <a:t>Decide/Implement control measures</a:t>
            </a:r>
          </a:p>
          <a:p>
            <a:pPr marL="514350" indent="-514350">
              <a:buFont typeface="+mj-lt"/>
              <a:buAutoNum type="arabicPeriod"/>
            </a:pPr>
            <a:r>
              <a:rPr lang="en-GB" sz="2400" dirty="0"/>
              <a:t>Record assessment</a:t>
            </a:r>
          </a:p>
          <a:p>
            <a:pPr marL="514350" indent="-514350">
              <a:buFont typeface="+mj-lt"/>
              <a:buAutoNum type="arabicPeriod"/>
            </a:pPr>
            <a:r>
              <a:rPr lang="en-GB" sz="2400" dirty="0"/>
              <a:t>Monitor and review</a:t>
            </a:r>
          </a:p>
          <a:p>
            <a:pPr marL="514350" indent="-514350">
              <a:buFont typeface="+mj-lt"/>
              <a:buAutoNum type="arabicPeriod"/>
            </a:pPr>
            <a:r>
              <a:rPr lang="en-GB" sz="2400" dirty="0"/>
              <a:t>Inform</a:t>
            </a:r>
          </a:p>
          <a:p>
            <a:pPr marL="0" indent="0">
              <a:buNone/>
            </a:pPr>
            <a:endParaRPr lang="en-GB" dirty="0"/>
          </a:p>
        </p:txBody>
      </p:sp>
    </p:spTree>
    <p:extLst>
      <p:ext uri="{BB962C8B-B14F-4D97-AF65-F5344CB8AC3E}">
        <p14:creationId xmlns:p14="http://schemas.microsoft.com/office/powerpoint/2010/main" val="2755124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946</Words>
  <Application>Microsoft Office PowerPoint</Application>
  <PresentationFormat>Widescreen</PresentationFormat>
  <Paragraphs>133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Risk Assessment Huh! What Is It Good For?</vt:lpstr>
      <vt:lpstr>Definition</vt:lpstr>
      <vt:lpstr>Definition</vt:lpstr>
      <vt:lpstr>Definition</vt:lpstr>
      <vt:lpstr>Definition</vt:lpstr>
      <vt:lpstr>Significant Hazards</vt:lpstr>
      <vt:lpstr>Significant Hazards</vt:lpstr>
      <vt:lpstr>Important Clarification</vt:lpstr>
      <vt:lpstr>Risk Assessment Methods</vt:lpstr>
      <vt:lpstr>Risk Assessment Methods</vt:lpstr>
      <vt:lpstr>Risk Assessment Methods</vt:lpstr>
      <vt:lpstr>Risk Assessment Methods</vt:lpstr>
      <vt:lpstr>Risk Assessment Methods</vt:lpstr>
      <vt:lpstr>Risk Assessment Methods</vt:lpstr>
      <vt:lpstr>Risk Assessment Methods</vt:lpstr>
      <vt:lpstr>Risk Assessment Methods</vt:lpstr>
      <vt:lpstr>Risk Assessment Methods</vt:lpstr>
      <vt:lpstr>Form from where?</vt:lpstr>
      <vt:lpstr>Filling the form</vt:lpstr>
      <vt:lpstr>Filling the form</vt:lpstr>
      <vt:lpstr>Filling the form</vt:lpstr>
      <vt:lpstr>Filling the form</vt:lpstr>
      <vt:lpstr>So Where do I Start!?</vt:lpstr>
      <vt:lpstr>Who can help!?</vt:lpstr>
      <vt:lpstr>Who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dc:creator>
  <cp:lastModifiedBy>Brennan</cp:lastModifiedBy>
  <cp:revision>19</cp:revision>
  <dcterms:created xsi:type="dcterms:W3CDTF">2017-05-12T10:12:44Z</dcterms:created>
  <dcterms:modified xsi:type="dcterms:W3CDTF">2017-06-07T09:39:55Z</dcterms:modified>
</cp:coreProperties>
</file>