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61" r:id="rId2"/>
    <p:sldId id="264" r:id="rId3"/>
    <p:sldId id="262" r:id="rId4"/>
    <p:sldId id="273" r:id="rId5"/>
    <p:sldId id="274" r:id="rId6"/>
    <p:sldId id="263" r:id="rId7"/>
    <p:sldId id="266" r:id="rId8"/>
    <p:sldId id="275" r:id="rId9"/>
    <p:sldId id="267" r:id="rId10"/>
    <p:sldId id="268" r:id="rId11"/>
    <p:sldId id="270" r:id="rId12"/>
    <p:sldId id="271" r:id="rId13"/>
    <p:sldId id="272" r:id="rId14"/>
    <p:sldId id="26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379" y="-82"/>
      </p:cViewPr>
      <p:guideLst>
        <p:guide orient="horz" pos="845"/>
        <p:guide pos="7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A8C3AE4-4649-4805-A60D-A277925792FB}" type="datetimeFigureOut">
              <a:rPr lang="en-GB"/>
              <a:pPr>
                <a:defRPr/>
              </a:pPr>
              <a:t>08/06/2017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B80E57-2244-49B8-B534-D70DD71B2E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C3881-A29F-4876-8251-65E324552F83}" type="datetimeFigureOut">
              <a:rPr lang="en-GB"/>
              <a:pPr>
                <a:defRPr/>
              </a:pPr>
              <a:t>08/06/2017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22E74-C9AA-4FD9-A8B8-8BF6A65909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2F027-5B70-46DB-8BB3-A8BBB012C825}" type="datetimeFigureOut">
              <a:rPr lang="en-GB"/>
              <a:pPr>
                <a:defRPr/>
              </a:pPr>
              <a:t>08/06/2017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EA5C3-F99D-483F-8895-C5C4FA235C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E6E72-3189-4BB0-BF52-2A6DC0BCBAA7}" type="datetimeFigureOut">
              <a:rPr lang="en-GB"/>
              <a:pPr>
                <a:defRPr/>
              </a:pPr>
              <a:t>08/06/2017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66FB7-7038-4CC7-A923-03E31F3FFC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>
            <a:off x="0" y="908050"/>
            <a:ext cx="7092950" cy="0"/>
          </a:xfrm>
          <a:prstGeom prst="line">
            <a:avLst/>
          </a:prstGeom>
          <a:noFill/>
          <a:ln w="7620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5" name="Straight Connector 4"/>
          <p:cNvCxnSpPr/>
          <p:nvPr/>
        </p:nvCxnSpPr>
        <p:spPr bwMode="auto">
          <a:xfrm>
            <a:off x="0" y="836613"/>
            <a:ext cx="709295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87471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753"/>
            <a:ext cx="7772400" cy="48992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D290F-AFBA-41AA-81EB-097753385FAE}" type="datetimeFigureOut">
              <a:rPr lang="en-GB"/>
              <a:pPr>
                <a:defRPr/>
              </a:pPr>
              <a:t>08/06/2017</a:t>
            </a:fld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92275" y="6572250"/>
            <a:ext cx="5688013" cy="457200"/>
          </a:xfrm>
        </p:spPr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246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0204A-DFE4-4C72-B454-B90722465E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B3680-97A4-44ED-A1BA-FEBAA685FAD5}" type="datetimeFigureOut">
              <a:rPr lang="en-GB"/>
              <a:pPr>
                <a:defRPr/>
              </a:pPr>
              <a:t>08/06/2017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DB832-C6C6-4906-B3E6-F410C9CC8F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4675"/>
            <a:ext cx="3810000" cy="425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810000" cy="425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86C86-0F57-4A65-A74D-F16D8D6D8EA2}" type="datetimeFigureOut">
              <a:rPr lang="en-GB"/>
              <a:pPr>
                <a:defRPr/>
              </a:pPr>
              <a:t>08/06/2017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005B2-FCAE-4DD0-B97D-786B1D4EB1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B6A0F-3E16-476F-9DE2-4825E004AF23}" type="datetimeFigureOut">
              <a:rPr lang="en-GB"/>
              <a:pPr>
                <a:defRPr/>
              </a:pPr>
              <a:t>08/06/2017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96245-F850-4DBE-919B-B7E27E4AE0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BB543-F801-477A-B484-BD972A358E8D}" type="datetimeFigureOut">
              <a:rPr lang="en-GB"/>
              <a:pPr>
                <a:defRPr/>
              </a:pPr>
              <a:t>08/06/2017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F9D65-143C-402C-AC14-BB621F0FDD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4CE1E-3DB8-475E-A230-DA5EF2F8AF97}" type="datetimeFigureOut">
              <a:rPr lang="en-GB"/>
              <a:pPr>
                <a:defRPr/>
              </a:pPr>
              <a:t>08/06/2017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28A8D-39C3-431E-84BE-36D5611207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0B77B-7AE3-48CF-8C48-C1DF75D9AF0A}" type="datetimeFigureOut">
              <a:rPr lang="en-GB"/>
              <a:pPr>
                <a:defRPr/>
              </a:pPr>
              <a:t>08/06/2017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DA3B9-AA73-4BD5-A35F-0B0E445998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38C92-3732-4344-B0E9-7ACF6C24A5CF}" type="datetimeFigureOut">
              <a:rPr lang="en-GB"/>
              <a:pPr>
                <a:defRPr/>
              </a:pPr>
              <a:t>08/06/2017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9C9E7-2A37-4407-B5A4-2B31ED25CD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hoosh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3733800"/>
            <a:ext cx="914400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4675"/>
            <a:ext cx="777240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fld id="{7924C5A3-7375-455E-ABD2-E6990F2939BA}" type="datetimeFigureOut">
              <a:rPr lang="en-GB"/>
              <a:pPr>
                <a:defRPr/>
              </a:pPr>
              <a:t>08/06/2017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fld id="{ECFA1A67-C56D-45FC-BEB1-3D80C061E2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78" r:id="rId3"/>
    <p:sldLayoutId id="2147483777" r:id="rId4"/>
    <p:sldLayoutId id="2147483776" r:id="rId5"/>
    <p:sldLayoutId id="2147483775" r:id="rId6"/>
    <p:sldLayoutId id="2147483774" r:id="rId7"/>
    <p:sldLayoutId id="2147483773" r:id="rId8"/>
    <p:sldLayoutId id="2147483772" r:id="rId9"/>
    <p:sldLayoutId id="2147483771" r:id="rId10"/>
    <p:sldLayoutId id="21474837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ＭＳ Ｐゴシック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ＭＳ Ｐゴシック" pitchFamily="-10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ＭＳ Ｐゴシック" pitchFamily="-10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ＭＳ Ｐゴシック" pitchFamily="-10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ＭＳ Ｐゴシック" pitchFamily="-10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 smtClean="0"/>
              <a:t>Staff roles: The MRRP, MRSE, &amp; Staff Categories</a:t>
            </a:r>
            <a:endParaRPr lang="en-GB" dirty="0"/>
          </a:p>
        </p:txBody>
      </p:sp>
      <p:sp>
        <p:nvSpPr>
          <p:cNvPr id="14340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Sarah Allwood-Spiers</a:t>
            </a:r>
          </a:p>
          <a:p>
            <a:pPr eaLnBrk="1" hangingPunct="1"/>
            <a:r>
              <a:rPr lang="en-GB" smtClean="0"/>
              <a:t>MRI Physics</a:t>
            </a:r>
          </a:p>
          <a:p>
            <a:pPr eaLnBrk="1" hangingPunct="1"/>
            <a:r>
              <a:rPr lang="en-GB" smtClean="0"/>
              <a:t>7</a:t>
            </a:r>
            <a:r>
              <a:rPr lang="en-GB" baseline="30000" smtClean="0"/>
              <a:t>th</a:t>
            </a:r>
            <a:r>
              <a:rPr lang="en-GB" smtClean="0"/>
              <a:t> June 2017</a:t>
            </a:r>
          </a:p>
        </p:txBody>
      </p:sp>
      <p:pic>
        <p:nvPicPr>
          <p:cNvPr id="14341" name="Picture 4" descr="NHSGG&amp;C*SP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11138"/>
            <a:ext cx="12192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0" descr="deliver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172200"/>
            <a:ext cx="2160588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" descr="DCPB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188913"/>
            <a:ext cx="1990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https://resources.stuff.co.nz/content/dam/images/1/g/x/n/3/i/image.related.StuffLandscapeSixteenByNine.620x349.1gxddu.png/14857594497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2388" y="4814888"/>
            <a:ext cx="3543300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Staff categories: A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73100" y="1239838"/>
            <a:ext cx="8362950" cy="1541462"/>
          </a:xfrm>
        </p:spPr>
        <p:txBody>
          <a:bodyPr/>
          <a:lstStyle/>
          <a:p>
            <a:pPr eaLnBrk="1" hangingPunct="1"/>
            <a:r>
              <a:rPr lang="en-GB" sz="2400" b="1" smtClean="0"/>
              <a:t>Category (A)</a:t>
            </a:r>
            <a:r>
              <a:rPr lang="en-GB" sz="2400" smtClean="0"/>
              <a:t>: MR OPERATOR - operate, maintain or modify the MRI equipment </a:t>
            </a:r>
          </a:p>
          <a:p>
            <a:pPr eaLnBrk="1" hangingPunct="1"/>
            <a:r>
              <a:rPr lang="en-GB" sz="2400" smtClean="0"/>
              <a:t>e.g. radiographers, physicists, service engineers, radiologists. </a:t>
            </a:r>
          </a:p>
        </p:txBody>
      </p:sp>
      <p:pic>
        <p:nvPicPr>
          <p:cNvPr id="22532" name="Picture 0" descr="example_layout_from_MHRA_14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248025"/>
            <a:ext cx="38163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1042988" y="3933825"/>
            <a:ext cx="11525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9600">
                <a:solidFill>
                  <a:srgbClr val="00B050"/>
                </a:solidFill>
                <a:sym typeface="Wingdings" pitchFamily="2" charset="2"/>
              </a:rPr>
              <a:t></a:t>
            </a:r>
            <a:endParaRPr lang="en-GB" sz="9600">
              <a:solidFill>
                <a:srgbClr val="00B050"/>
              </a:solidFill>
            </a:endParaRPr>
          </a:p>
        </p:txBody>
      </p:sp>
      <p:sp>
        <p:nvSpPr>
          <p:cNvPr id="22534" name="TextBox 14"/>
          <p:cNvSpPr txBox="1">
            <a:spLocks noChangeArrowheads="1"/>
          </p:cNvSpPr>
          <p:nvPr/>
        </p:nvSpPr>
        <p:spPr bwMode="auto">
          <a:xfrm>
            <a:off x="2627313" y="5287963"/>
            <a:ext cx="11525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9600">
                <a:solidFill>
                  <a:srgbClr val="00B050"/>
                </a:solidFill>
                <a:sym typeface="Wingdings" pitchFamily="2" charset="2"/>
              </a:rPr>
              <a:t></a:t>
            </a:r>
            <a:endParaRPr lang="en-GB" sz="9600">
              <a:solidFill>
                <a:srgbClr val="00B050"/>
              </a:solidFill>
            </a:endParaRPr>
          </a:p>
        </p:txBody>
      </p:sp>
      <p:sp>
        <p:nvSpPr>
          <p:cNvPr id="22535" name="TextBox 15"/>
          <p:cNvSpPr txBox="1">
            <a:spLocks noChangeArrowheads="1"/>
          </p:cNvSpPr>
          <p:nvPr/>
        </p:nvSpPr>
        <p:spPr bwMode="auto">
          <a:xfrm>
            <a:off x="7019925" y="5013325"/>
            <a:ext cx="11509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9600">
                <a:solidFill>
                  <a:srgbClr val="00B050"/>
                </a:solidFill>
                <a:sym typeface="Wingdings" pitchFamily="2" charset="2"/>
              </a:rPr>
              <a:t></a:t>
            </a:r>
            <a:endParaRPr lang="en-GB" sz="9600">
              <a:solidFill>
                <a:srgbClr val="00B050"/>
              </a:solidFill>
            </a:endParaRPr>
          </a:p>
        </p:txBody>
      </p:sp>
      <p:pic>
        <p:nvPicPr>
          <p:cNvPr id="22536" name="Picture 4" descr="https://ichef.bbci.co.uk/news/660/media/images/73364000/jpg/_73364200_lego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2781300"/>
            <a:ext cx="345598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Box 17"/>
          <p:cNvSpPr txBox="1">
            <a:spLocks noChangeArrowheads="1"/>
          </p:cNvSpPr>
          <p:nvPr/>
        </p:nvSpPr>
        <p:spPr bwMode="auto">
          <a:xfrm>
            <a:off x="6443663" y="3141663"/>
            <a:ext cx="11525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9600">
                <a:solidFill>
                  <a:srgbClr val="00B050"/>
                </a:solidFill>
                <a:sym typeface="Wingdings" pitchFamily="2" charset="2"/>
              </a:rPr>
              <a:t></a:t>
            </a:r>
            <a:endParaRPr lang="en-GB" sz="960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Staff categories: 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100" y="1268413"/>
            <a:ext cx="8362950" cy="154146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GB" sz="2400" b="1" dirty="0" smtClean="0">
                <a:ea typeface="MS PGothic" pitchFamily="34" charset="-128"/>
              </a:rPr>
              <a:t>Category (B)</a:t>
            </a:r>
            <a:r>
              <a:rPr lang="en-GB" sz="2400" dirty="0" smtClean="0">
                <a:ea typeface="MS PGothic" pitchFamily="34" charset="-128"/>
              </a:rPr>
              <a:t>: Personnel who do not fall into category (A) but are present with a volunteer or patient during scanning </a:t>
            </a:r>
          </a:p>
          <a:p>
            <a:pPr eaLnBrk="1" hangingPunct="1">
              <a:defRPr/>
            </a:pPr>
            <a:r>
              <a:rPr lang="en-GB" sz="2400" dirty="0">
                <a:ea typeface="MS PGothic" pitchFamily="34" charset="-128"/>
              </a:rPr>
              <a:t>e</a:t>
            </a:r>
            <a:r>
              <a:rPr lang="en-GB" sz="2400" dirty="0" smtClean="0">
                <a:ea typeface="MS PGothic" pitchFamily="34" charset="-128"/>
              </a:rPr>
              <a:t>.g. radiologists, anaesthetists, nurses, HCSWs</a:t>
            </a:r>
            <a:endParaRPr lang="en-GB" sz="2400" dirty="0">
              <a:ea typeface="MS PGothic" pitchFamily="34" charset="-128"/>
            </a:endParaRPr>
          </a:p>
        </p:txBody>
      </p:sp>
      <p:pic>
        <p:nvPicPr>
          <p:cNvPr id="23555" name="Picture 0" descr="example_layout_from_MHRA_1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248025"/>
            <a:ext cx="38163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s://resources.stuff.co.nz/content/dam/images/1/g/x/n/3/i/image.related.StuffLandscapeSixteenByNine.620x349.1gxddu.png/14857594497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2388" y="4814888"/>
            <a:ext cx="3543300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1042988" y="3933825"/>
            <a:ext cx="11525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9600">
                <a:solidFill>
                  <a:srgbClr val="00B050"/>
                </a:solidFill>
                <a:sym typeface="Wingdings" pitchFamily="2" charset="2"/>
              </a:rPr>
              <a:t></a:t>
            </a:r>
            <a:endParaRPr lang="en-GB" sz="9600">
              <a:solidFill>
                <a:srgbClr val="00B050"/>
              </a:solidFill>
            </a:endParaRPr>
          </a:p>
        </p:txBody>
      </p:sp>
      <p:sp>
        <p:nvSpPr>
          <p:cNvPr id="23558" name="TextBox 14"/>
          <p:cNvSpPr txBox="1">
            <a:spLocks noChangeArrowheads="1"/>
          </p:cNvSpPr>
          <p:nvPr/>
        </p:nvSpPr>
        <p:spPr bwMode="auto">
          <a:xfrm>
            <a:off x="2627313" y="5287963"/>
            <a:ext cx="11525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9600">
                <a:solidFill>
                  <a:srgbClr val="00B050"/>
                </a:solidFill>
                <a:sym typeface="Wingdings" pitchFamily="2" charset="2"/>
              </a:rPr>
              <a:t></a:t>
            </a:r>
            <a:endParaRPr lang="en-GB" sz="9600">
              <a:solidFill>
                <a:srgbClr val="00B050"/>
              </a:solidFill>
            </a:endParaRPr>
          </a:p>
        </p:txBody>
      </p:sp>
      <p:sp>
        <p:nvSpPr>
          <p:cNvPr id="23559" name="TextBox 15"/>
          <p:cNvSpPr txBox="1">
            <a:spLocks noChangeArrowheads="1"/>
          </p:cNvSpPr>
          <p:nvPr/>
        </p:nvSpPr>
        <p:spPr bwMode="auto">
          <a:xfrm>
            <a:off x="7164388" y="5287963"/>
            <a:ext cx="9667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9600">
                <a:solidFill>
                  <a:srgbClr val="FF0000"/>
                </a:solidFill>
                <a:sym typeface="Wingdings" pitchFamily="2" charset="2"/>
              </a:rPr>
              <a:t></a:t>
            </a:r>
            <a:endParaRPr lang="en-GB" sz="9600">
              <a:solidFill>
                <a:srgbClr val="FF0000"/>
              </a:solidFill>
            </a:endParaRPr>
          </a:p>
        </p:txBody>
      </p:sp>
      <p:sp>
        <p:nvSpPr>
          <p:cNvPr id="23560" name="AutoShape 2" descr="data:image/jpeg;base64,/9j/4AAQSkZJRgABAQAAAQABAAD/2wCEAAkGBxISEhUTEhMVFRUXFhUWFRYWFRUVFRUQFRYWFhUVFRcYHSggGBolHRUVITEhJSkrLi4uFx8zODMtNygtLi0BCgoKDg0OGxAQGy0lHyUtLS0tLS0tLS0tKy8tLS0tLS0tLS0tLS0tLS0tNS4tLS0tLS0rMi0vLS0tLS0tLS0tLf/AABEIALcBEwMBIgACEQEDEQH/xAAcAAABBQEBAQAAAAAAAAAAAAAFAAIDBAYBBwj/xABCEAABAwIDBAgDBgIKAgMAAAABAAIRAwQSITEFE0FRBiJhcYGRodEyscEUI0JSkpMz8AcWVGJyc4Ky4fFToiRDY//EABoBAAMBAQEBAAAAAAAAAAAAAAABAgMEBQb/xAArEQACAgIBBAECBQUAAAAAAAAAAQIRAyESBBMxUUFh8AUiMpGhUoGiseH/2gAMAwEAAhEDEQA/APTShe1raRI1CKEKN7ZELtJQFsLrnwRQuzBQPaNE0nYhpxVhm0QacjOFUd6B+x+2Tgl8TAJ8kP2J0mpVC1plrnaDX5ItegVKQdwIQKjsdnUNIBjmOxAxr2FZ01IfwH9obZpUnYHkzE/QD1XTfCmw1HAxEwBJ8kOqbAdVqCrUfnlkBlhGaMXVDEC3mIVMRQtdubx7m4MIaJJdrBEgrK1emAeHFzQIqhgz1pkwHrYnYtMkkl3WADgDAIAhCNt9HLeoACwCBAjLIaLOf0GixsG9bUZiaZEkeSO8FlejOzxbs3bSS0EkTrmtQw5Jx8DZSuBBQLbTeq4FoOKIPERwC0N01Cq9MPGFwWOaHJUdPS5e3O34BPR2tlCP03ZrJWL93Wc2CBJgHktJSrc08MrjZGeHGbSC7CCqV7Yg5hS29SVZgrpjJowoAXjGimRUzAH8ws1Vg5DJsz/egrSbfdBa0EDGYk6Ac1mq9MN6rc3B0YvwkLyvxCalkS43X+z2fw2NQbT2wrsWnTFwAyS2JBdr2rQ1MnLObCx/aA1xBwiBGma0t9kZW/Tw440zi62fLK/pot03ZKvPWU+yKJqh2cBuXaro2RT1LyfGFu5o4yqCo7ioANUTZa0RwJ8ypm0qY0Z6IeQVmdtnzzPgVPVpuIyY4+CPlukCO4LrWOS5CszNMtHYpi0OEHMIbtNsVHgfmPup9n1JC3i7Qx1YYB1ck+1uS4Jt8Oqe5Ddl3jAIJClr0MMPzT1ynWY7iE40+SykvY0dFJcUgCSzGXJSKRXAuogrXlAOaQVj72bdxkSw69i2txUAElB762bWbAzlUr8oEP2NVa+hDTIGncoaJh0JvR3ZdS3xgxhdmBOhUtzbkEunySl5saC9u/JOcQgjLl4IA481ZsHOe4ydEWIKzkqN+MlcYclWvBkokNAe3MORqg7JAgYci1o9RBlMmroNd5GUZqlC7xkpyCJlNoPDauIzJIjlHFHrd4LQVntu0hiBznTwRLZNaWRMxlPNcmOVTlH+56HUQ5Y45F6o0Nq8DRWqlWBKD29SCnX94GsJOgXYmqtnnqLbpAPpBVa6p1jiGHKODu1UhakU2vc8Q4kYR8QUNSi4FxdLfxAHUgrguWtbmwdYiHcRzXi8lkyNq7f8H0NdrGrSaX390G+jdL7yVotpjJBujTes4+SNX5yXs0lGkfPyk5SbfyWeiT86je4/T6I5VwDUgc5Wa6N1IrEc2/Io9dWdNxLiAXdp5LFkMfTuaZMNe2eQhQv2kwGDinsBPyUbG02mfu2dxEplXaFJo61Vo7QECLP286NpvPhHzVm2qud8TcKAv6QW/wCeo7uBTj0pb+Gk898BPi/QAzbmVd45wfMJliYKhvLh1aoXkRMCOwK5b28QV0QTGSX3wHuWUo2wJWp2ieoe5B9m05Mq1LjYD7a1c3QlF7Ws4artJnYrDWjkm5qS2BKKyShc9oKSw7aHYTKYXLlw7JMp27yJg+q0bSVsgEbfqHIBVNn3cEA80cu9mPeNEKf0frzkB5q45oLTY6D0qhefCQr9vbvDQHDOM+9Q3Vm8jIeoWbnH2CTAYdmEV2WyAVUbsqtPw+o90VtbZzRmPUJKcfY6Og6qG6GSstoOnRMr27iMh8knKPsKM7VGav2T1ytsyqdGH090+0sao1YfT3WSkkyvgtVFQuESdbv/AClVa9lUOjCrcl7EjF9JGwARqCh+ybyHhsmDl4rUbZ2NcOBwUnE+HugY6MXTXgso1CAAQSG/FyiV52fWXmj1+mmpYeDa+fIabI1Qrbt3IDBlOvgjIsLksE0X4ozGWvmhd1sK5e4l1Coer1YjI9ua3zZuMNbs5ulxp5dtKik6u0tYes6oMji+HDwVG/pEVQzI5g5aZo6zo3chgc6m4zkWAdYBUrPo9d70ONvUAniOC5cEF3OTR2dXmSxcE1v0afZFLDPcFavjkn21rUGrHDLku3drUIyY7yXpuSryeN8g+iwHmCNCDBTq9ti1c/8AW73U9CyqAZscPBPdbVPyO/SVCkhtENtY025xJ7c/mpbtoiITyHNywVCf8Do+Sjex5/8AreP9JS78ZasfbaVio2rQJhKrQBapXUn4fgd+kpwpPw/C79JWvIigVRYizNFXoWbuLXeRVzdO/KfIq1MQO2zUikSquxyMIPNENpW5LYcxxHINJ+QV3ZQY1gG7cP8ASR9EpTQFZ+LgD5LrmOaNCSidW8A/AfKFRrbRM5BJTfwgBxtahzSU7r5/YklcgDD80Usj1G93yyQ2oiGz/gjkT7qs3glFgLoSXQuYoQXQF0BN3kcEmAimErprdya2qptDo4m4ipN4qH26Scsp9FLml5HTLQeUsag33NPDk7QUPxlN3hXFyUAO3hSa8/yEyVwHJAEoeu41BiXZTAmxpbxQ4lzGgRYxd3kuF/8AMKDEkXIAfdVeo7T4XcOxdcFRvj92/wDwu+St0nS0Hs9UpLQ0PCbvBoQV0LO9MhUY1tWnVqMMtbDc2nrEmRB1GLPsChbZTNKx4PNPkdq8it9t3hdh+1zBa8xUpF5Y8kNbgFPXq6Tx1ROptG4DGubfvfjFLAAKRDycW9kYJAhwOWmDvl45Rn4FL8p6XAK7hHavLG9Lbug8sr3FJ7nZsaxsPbT5vBcJ4iQNW9qkodKbyu5rqFxRFMZVGYZrAyORIGvFbcEY909PwDtTXNA4leb/ANYL2YNbIFryQ2jnSeSGjDikfCe3MKantO6xUnG7xNqfZ8ADaeF5e529AIEwGlpbmT1TMrGDhP8ASbSTRu7iiHAg6FZq+tzTdB8DzC0dOrPFNvbVtVuE94PI81cZdt/QPJk3HNJS1rOo1xBa7LkCR4FJdVok1ItHAyfAKUUV23rF5gqzhXPmTcthErbrtS3XarOBLdrKirK2670t0rW7PJLdnkigsrbpLdKzujySwFKgK26Taoa3UxnA71awqvfWe8AGKIM6TwPuhpjsG1LoYiOTo9MlZYUAoMLq0lpjmBGbeJI8UdYsoy2U0SErkobtG+ewtDWzJA1iCTGfYorjaDw8ANkEgTOnOVrZAWLk0uVY1jEqncXxAkCeZBAAHNONy8FUEjUSFRBKe1wR8LhmNe+Fep1gTAInvCqSaFRexrmJQ4l1snQSs+QUT41wuULpGoITcafIVHL09R3crVk7UePmh92/q+I/3BT2dWHDtkeenqquwoJJtxRxsLcsxlPPh6p0JzVnZR5xQ26alwKOAswtrmq17W/hZDcy0EdZwMjVSbSYA3Gx4IwtAaAC4u1LnHUd3Yr3Saxo21Wtcl2F1emGiSAA4FofgJMyQGmFU2VdUn1epVDi4E4Q6Q1jWxp+biStIypWZpOmmeb7PNzcPa6pRrghh6xpE0n5khwxAYXdb8JgxwTdnVrhlUMDa9NhDpNRhp5kgSzIBmZGhJ7V7nQaISq0WkQWg94BT5i4HlNS1Je0U6jsZxE9dwwwGyDBBnM681d2FaBtzSAe4uFRs9dxwuAxOGucwdeYW+fZs/I39IXLS0YHyGtEaQ0Zaj6qeTLoIg8Vao1VXaU9hhVdiLRKSYHlJRwHyJtm/iPcr+OFRsPhPerMrpy7kyES7wrm8KilKVnQ7JMZXMRTJSlFAOlKU2UpRQDpXHnLzSlVdoXrGAtJ6xa6BzySekAAqVm0gXFzQwNBL3ENAJ5kmAmWvSa2qOc2k4vDdXNALTPIznoV4o2+fd3e5dVcS9zmAkZNazE4CMp0/wCVr6NV2zaUOIeCQd5gIwzk1kYiOBOvFccpY4zUJS/M917+/wBzXbV1o1+0bptaozBiDgRnhxDIz1s8lJSoY/vSQzDJ60kAQeAzmYy78+K8y2v0xrOgU6hE8gM+yB/I9Bp9g7arUae/qjJrWveIJILfiIaM9M8tEuqjk4JQdbVv6CxyTezAbX2pdG9qClUrOqGocAAqNfEktDWDOIjLML1vZzKhpsdUYWPgY8wYfHWEtyKxm1+mte4qYbAOquM437pwgEyG5xpmZdkJ7SvQuhxqU7ZlOs7HVGJ1R0g9d7i6MssgQMssl18uPgSKlR7hEGO1ct6kvZMDrCYETmNVpKu7PxM+XzVN1rQDgQw5aSTAPcjvKiiSVboXbGw0loOsEgE56oVQqobt9zXR8WjmywtkF41AcIOiwg5bcVZGTil+Z0autVBHgSfH4QhxPJZay2k6k4NdvIc7rH8DaYmIbJiABMZnPMrVUnNc0FpBB0ITc3KPJxa+/gmFXSdlW6Jjxb8wngmB/Oilr0pjvHpJXGt08FMZGrQYCcFGHZJbzsW/Bt2RyAvTrY4urR7Y67PvGRriaDIHe0uHivNug5xXEhpADHk8sRLQPOTkvZmv7F5bsd7PtlwKbAxtMlg/MZqvdn/d5d5SknGLsads0lfbjaLwx0wQM4kSSGgGM9Sh+0unFNk4KZqYXFrjiDWyImIBJ17EPvrn/wCSRMdQAEjLFmc+Wkd5CF7c6LOe3fWjWjG5xewvcZac+riyaZkQIEHszyyZceJR56sqMXJugy7+kCiGkupPDhwkYSOYOvp4rSbA2my4pCqyQHcDqCNQvCLlxzyggkRwxAw4dpC9i6CbPfQtGNqAh7nF5adW4oAB5GAMuEqpUloKNM50J1J8qF7sk2kUlLYqL4KSa0pLosguWoM8Y9JVpQWriJkZYsu0QFI56qK0JvY5KVHjSxpiJJXJTMSWJAEkpSosS7iQBJKzHTLZprmmG1q1Iic6LmtJ7Diaclo8Sjr6dsHPionG1SHF0zx226B2dOqKjbi53jXYpxUz1uM/d8c/NGtqdHLe7htS5qtaAOo3BGL8xlsznzRoWoY4mNdeMjgr1tYse4ucBoOB/nl5Lz65TU2ra8HQ6Sr4M1s/+jbZzCDv67jwl1ICeyGLQ0ei1m0AbyrHIuaPk0IzQsKYIIaJGYy4hW61AOiRxB7F07fwZaQHodGrdvwuqAcg4R8kToW1Km3CCY1JgT4mFNuQBp6J72AtwxlpkOCuvoKym5tI54zGvCI8kA2hfw47qHsgQeJyzzGSKFub26DrADszCqM2Y0MaJzgZkrCb9I0iB3XDm0y70WaFxv2Fzs/ilggnCSAyJ4kNkdpC9Hp2bWtw5HFkZPyWFvLFtKvUycXy2XcyGgRyiF29E9OJwdYqakVzTDSXvqF5a3rudDnYQ3IaZCJOWq0PRW5di3RP4WGMoOJjcxOepHmgFemx8hzHEEQRGR01z1/5RVmE3rGkSKdKg0SBOTaRae8YyunMk4cWc2GT5cr3o2dSgZHHn5FRspad6s1KgnX1+iiY7P8A5XkRWz2G9EezbrGx392o5n6dPmrJCGdHx1Kh51q3o9wRULuRgdC8rs6hFSq9nWLjoImAXkATl+I6r1Kq+GuPIE+QXjF9eOY8VbYMcRLi1hPwgdaSMgc9OQPJZZr40vP1NIRb2aey2K6tUe6p918OMuIzbBMNiQdea0eyLEVacyWEEsiMiGQAYOnLtiUBssFemyq15ggExpGpBEayI8CtdZllNuGmS7M5kznJ1IXmYMi6yHHKtryt6NZLtu4mc6QdDqdd1J2MsfScXMqNDRq4EgtIIObWnw7SjQCkqVjJGff2p5aSJ+oXQ4qP5V4Qk72yuSn0mqC4qhsTxMDTXM/RS0bgBwacidBlryWmOLezOU4p1ZfaMklK3RJdVE2WalSUySurhWhApK5JXQkgDknn6JZ8/RdSQA3Pn6JZ8/ROSQBwE8/RLxXVWvbgsAIE96TaSsaM864GKDwy0PBFLO5YOXk5DtyC6eZlXbelkO4LkgkayYUZes/kFSi6B/6KoUqKsspZ+X1XQkjOyc1/5hdFZMDE17dO/wChVUgsgLCMR4ZnTgmh+mvDQBS32VN55McfJpKF0KvMev0XPlik1RcXoJVHaROvAD5rD7Wzr1T1vjdwPAwtcX4uGXeeCqO2FSdicQ4ucSZxEQTyjLzBWnTZI422zn6nFLIkomXrNbidhDsMmPiKtmG3jX6B9KkBPF43bYbzMMCP2vRug1sQ93I4zl3RA85RO3sGMaABMAZnMzHPgtp5otJIyx9PJN3RWbUJPHy+SlY05FKi3M6+Cq9IatzTtarrVgqVm4SxhEyC4BwiRJwl3FcsY7O1sZ0a/h1I039aPF0u/wDYuRhZf+jp9Z1k11dmCo59VxbEZF5gxJ118Vp10ozK+1CdxVjXdvjvwleP7C2DVFzAovDGgGSHYIwiescjqcp8F7LcEYTOkLLXVwSS4EgaYQYgcQFzZ3VHTgyOKaXyqGWloGAgDCOwce3kr9g0hgjIZ9sySZVVzyAInPIznqrdnIbB1k6rnxumKS0XQQB9YlUtvbdpWtPePzJya2Os4589Bkc+zKTkmY3EHJ3PXtUG1tkMuaIxta57OtT3hcGh5yh+DNw0y4wqjTlsT0gTsfb1S6e9hLQ17XNomHNBug0kGnxDGiQXHiR3KpToPbq9rXgxinMO5gh2aLW9JrQAzJxAAc0YXGABDWj+GyWzgGXOSqHSuhhfSJcxpeHE0y4SXQC8hsyQI4aJ5IRlum68IOm6hpuEZJLy5NX4TNLa9I6GBuN3XiHQMi4akZpLCFwGUt9PddW6lP8Ap/kXGD33P8f+nrTsS5Llfc2UzAuhGBSly7LlcwruFAFElyUlXcKWFAFKXJuJyv4UG27fPovpYGl2MlsCNdQc1MpUrGlZaxOVbaMlkxp/0uvv3tjEx2fKDHfmpL+qQwhwdmIgRInxUydpjXkztltHFBwCTI+LkY5diLUKx/KPNDbPZZZTl4M5uHKDn9VbsLXqkkOPIzllzWELRpKgnSqHkFYa48ghWz7eS4gOjv0n/pT29qS+czE5AmFqpkUEcSUqg63l41yjIE+q7dUMwMx4mU+4FE20hNGqP/zf/tKFCjkcuJz8Vf2jb9QjMZHieR9FI606ukd/zUT2NaK9Kj1Zj28VbpU5bMH6KRtABnPv0T2N6vE/JSkMjot6vlpopKOY9k2kMiPlouUNSPQIXwAqFEYvoE+qIa7uUdN0Oj0GvinuzBHPLtVJioF7Aj7NRjjTafMSiCp7KoYKLGflBA7pMDyhW1svBDK21ahbScRrlE6SSNUBoU94yTnr2iePcj20hLCOZCB27S1xBAAPLI+S5s36jWHgfbUwRhI00gzmrdtRGYOZ5zn5KpTYW1NNfA/8og2nBED3WSiVZIy1aMg2ePxHXuUn2YOBaePodQVLuezL+ZU7aUGYgcfFUo0xNmG6QbXFqKu6DDVY0OfjJAY5xOGCD1i4gwwanUgLO3NA31sCHEXB+8pjHT3zokNq3DtKTIcYYIABAk6LQ/0obJ3T6e0aYAczqVXYQ8spnLeNB/EBofdeLbV6QmatO0dUp0XuJdJAqVZAk1HDMgmTBMdYrsjSMaXwHH9JA0kYhIyMwesNcxkc5SWCSXO+mj7Z2rrZr4X7H2diy7eQTKTDmS49yhq39E61GD/W0D5pP2nRIjeU/Co33W/FnHaJGsJMkkDvSqNJMAkDmom7VogRvKf7jfdR09sW7T/FpeNRvujjILRbrA6AnvSLSG6kntVB22rYGTWpeNVvumVOkNoTJr0f3W+6XGQWgjTYQMySVCLUOdifnGnGCY9gqdTpJaEQa9H9xvukzpJa4Y39H9xvujgwtF4UZdnp6rlejJj1VOn0jtW6V6P7jfdNb0itAZFejP8AmN90cJBaLl1QkQPVd3ADIGvbpKov6Q2hM7+jP+Y33XavSK0dE16P7jfdLty2PkgjRpgN7fRdojLP0Q13SS1Ijf0f3G+64zpLagQK9GP8YR22HJBKmMzPp9Vwt63Zz4odR6R2oOVej+tp+qX9YrVp/jUgTzeEu2w5IIXrZa6PyuzPcdFLVA7+9Cbjb9uZO9pkx+b6J1TpDbO1qs80dthyQUdEc1xgy9kNd0jtowmtT/VCYzpRaDL7RR/WEdthyQToiOzXRcYIdyHqUNpdJbRulej+4FwdIrSZ39Kf8wJduQckEKjYdI8TxUhGcgz38ENqdIbRxk16X6wnO6S2hGdej+433T7bDki25sGEgqDtv2hM/aKP7jfdIbdtf7RR/cb7rVIkk2m6Gj/EPkUMr0M2ugnMZ6HwV1+2LRxE3FHIyPvGa+amO27Qmd/R/dZ7rKeNt2UpJIhq2UwTJ55QiG4GWp7+SgqbdtXZmvR/dZ7pztuWxAG/o+FVnul22PkXcIhPDRxVJu2reI31L9xnun0tr0BpVpfuM90+DFaJbu2ZVpOp1Wte1wh7XCQ5p4ELPjoLsz+xUP0BHDtKidKtP9xvuuC9pf8Akp/rb7rSKdbJbAv9Qtl/2Kh+hJHRd0//ACM/W1JVQjzrcs/KPIJrrcch5BWjBUbmLMZWbSaSBhGvILTOp7trSGNI49UIBSJxDvC2AZ1R3Lr6X5ZMiG2dTeOqG+QUxpjkPIIPdWD2v3lEweLeBUtvtkfDVBY7t0PcV1OPogIFg5JhphSNcDmDKRCQiA0gmGkrBXCFViK2BQ3LeqVdLVXuG5JoYHI7E7ApjHJdAVAU6ADLik/QYonvC3WNvMeaxte1a8Q4SFCLBo/N4ud7rCeNylaNLi1s2NzXcIwYT3mE2hdHPG5g7isxCWBHZ+pmah+1aI1qs/UF5/X2YK1WpVbmC8kHmEap2jPyjyVljQBASjip2zW4pUgbZ7Mgq1dUQ1zFfohD+kNXCGHtVsQ66rwEJqOLikxxer1tboER2tpxKv0qAClAgKCvWgJAQ3j56oQi82SKlRrnZhvDhKJUGlxlS1RBUyjoaZAKccApRSEaDTkntEqQtyPcs2M8x2yfvnxzQ4uRDah+9f3lUngK6MSN1Q8ym708z5pxCZgRQx2/d+Y+ZXFzCkihHqphRvBSSXnm5GxxxN7wtvTPVHckkurpvDJkRVBxUVxbMqCHNBSSXUQDHbKfTM0XkD8pzCTNpvacNVviDK6krWwCFOsHCQnEpJJNbEQVa8KEvxBJJVWgIBSTmsSSQxiwLhppJIA5u13dpJJASUgnyEkkmMdihC9uQ5re9JJJ+BkVs3JEKIXUlIxlWqqFV0ldSTEXrOkorvVJJOQIja5TGp1T3JJLJoZ5btb+K/vVRJJMzOOCYXJJIEcxJJJ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23561" name="Picture 4" descr="https://ichef.bbci.co.uk/news/660/media/images/73364000/jpg/_73364200_lego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2781300"/>
            <a:ext cx="345598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TextBox 10"/>
          <p:cNvSpPr txBox="1">
            <a:spLocks noChangeArrowheads="1"/>
          </p:cNvSpPr>
          <p:nvPr/>
        </p:nvSpPr>
        <p:spPr bwMode="auto">
          <a:xfrm>
            <a:off x="6443663" y="3141663"/>
            <a:ext cx="11525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9600">
                <a:solidFill>
                  <a:srgbClr val="00B050"/>
                </a:solidFill>
                <a:sym typeface="Wingdings" pitchFamily="2" charset="2"/>
              </a:rPr>
              <a:t></a:t>
            </a:r>
            <a:endParaRPr lang="en-GB" sz="960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Staff categories: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100" y="1268413"/>
            <a:ext cx="8362950" cy="1944687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GB" sz="2400" b="1" dirty="0" smtClean="0">
                <a:ea typeface="MS PGothic" pitchFamily="34" charset="-128"/>
              </a:rPr>
              <a:t>Category (C)</a:t>
            </a:r>
            <a:r>
              <a:rPr lang="en-GB" sz="2400" dirty="0" smtClean="0">
                <a:ea typeface="MS PGothic" pitchFamily="34" charset="-128"/>
              </a:rPr>
              <a:t>: All staff who are required to enter the MR ENVIRONMENT when scanning is not taking place. Supervised whilst in MR environment</a:t>
            </a:r>
          </a:p>
          <a:p>
            <a:pPr eaLnBrk="1" hangingPunct="1">
              <a:defRPr/>
            </a:pPr>
            <a:r>
              <a:rPr lang="en-GB" sz="2400" dirty="0" smtClean="0">
                <a:ea typeface="MS PGothic" pitchFamily="34" charset="-128"/>
              </a:rPr>
              <a:t>e.g. dedicated cleaning staff, estate maintenance staff</a:t>
            </a:r>
            <a:br>
              <a:rPr lang="en-GB" sz="2400" dirty="0" smtClean="0">
                <a:ea typeface="MS PGothic" pitchFamily="34" charset="-128"/>
              </a:rPr>
            </a:br>
            <a:endParaRPr lang="en-GB" sz="2400" dirty="0">
              <a:ea typeface="MS PGothic" pitchFamily="34" charset="-128"/>
            </a:endParaRPr>
          </a:p>
        </p:txBody>
      </p:sp>
      <p:pic>
        <p:nvPicPr>
          <p:cNvPr id="24579" name="Picture 0" descr="example_layout_from_MHRA_1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248025"/>
            <a:ext cx="38163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1042988" y="3933825"/>
            <a:ext cx="11525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9600">
                <a:solidFill>
                  <a:srgbClr val="00B050"/>
                </a:solidFill>
                <a:sym typeface="Wingdings" pitchFamily="2" charset="2"/>
              </a:rPr>
              <a:t></a:t>
            </a:r>
            <a:endParaRPr lang="en-GB" sz="9600">
              <a:solidFill>
                <a:srgbClr val="00B050"/>
              </a:solidFill>
            </a:endParaRPr>
          </a:p>
        </p:txBody>
      </p:sp>
      <p:sp>
        <p:nvSpPr>
          <p:cNvPr id="24581" name="TextBox 14"/>
          <p:cNvSpPr txBox="1">
            <a:spLocks noChangeArrowheads="1"/>
          </p:cNvSpPr>
          <p:nvPr/>
        </p:nvSpPr>
        <p:spPr bwMode="auto">
          <a:xfrm>
            <a:off x="2627313" y="5287963"/>
            <a:ext cx="11525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9600">
                <a:solidFill>
                  <a:srgbClr val="00B050"/>
                </a:solidFill>
                <a:sym typeface="Wingdings" pitchFamily="2" charset="2"/>
              </a:rPr>
              <a:t></a:t>
            </a:r>
            <a:endParaRPr lang="en-GB" sz="9600">
              <a:solidFill>
                <a:srgbClr val="00B050"/>
              </a:solidFill>
            </a:endParaRPr>
          </a:p>
        </p:txBody>
      </p:sp>
      <p:sp>
        <p:nvSpPr>
          <p:cNvPr id="24582" name="AutoShape 2" descr="data:image/jpeg;base64,/9j/4AAQSkZJRgABAQAAAQABAAD/2wCEAAkGBxISEhUTEhMVFRUXFhUWFRYWFRUVFRUQFRYWFhUVFRcYHSggGBolHRUVITEhJSkrLi4uFx8zODMtNygtLi0BCgoKDg0OGxAQGy0lHyUtLS0tLS0tLS0tKy8tLS0tLS0tLS0tLS0tLS0tNS4tLS0tLS0rMi0vLS0tLS0tLS0tLf/AABEIALcBEwMBIgACEQEDEQH/xAAcAAABBQEBAQAAAAAAAAAAAAAFAAIDBAYBBwj/xABCEAABAwIDBAgDBgIKAgMAAAABAAIRAwQSITEFE0FRBiJhcYGRodEyscEUI0JSkpMz8AcWVGJyc4Ky4fFToiRDY//EABoBAAMBAQEBAAAAAAAAAAAAAAABAgMEBQb/xAArEQACAgIBBAECBQUAAAAAAAAAAQIRAyESBBMxUUFh8AUiMpGhUoGiseH/2gAMAwEAAhEDEQA/APTShe1raRI1CKEKN7ZELtJQFsLrnwRQuzBQPaNE0nYhpxVhm0QacjOFUd6B+x+2Tgl8TAJ8kP2J0mpVC1plrnaDX5ItegVKQdwIQKjsdnUNIBjmOxAxr2FZ01IfwH9obZpUnYHkzE/QD1XTfCmw1HAxEwBJ8kOqbAdVqCrUfnlkBlhGaMXVDEC3mIVMRQtdubx7m4MIaJJdrBEgrK1emAeHFzQIqhgz1pkwHrYnYtMkkl3WADgDAIAhCNt9HLeoACwCBAjLIaLOf0GixsG9bUZiaZEkeSO8FlejOzxbs3bSS0EkTrmtQw5Jx8DZSuBBQLbTeq4FoOKIPERwC0N01Cq9MPGFwWOaHJUdPS5e3O34BPR2tlCP03ZrJWL93Wc2CBJgHktJSrc08MrjZGeHGbSC7CCqV7Yg5hS29SVZgrpjJowoAXjGimRUzAH8ws1Vg5DJsz/egrSbfdBa0EDGYk6Ac1mq9MN6rc3B0YvwkLyvxCalkS43X+z2fw2NQbT2wrsWnTFwAyS2JBdr2rQ1MnLObCx/aA1xBwiBGma0t9kZW/Tw440zi62fLK/pot03ZKvPWU+yKJqh2cBuXaro2RT1LyfGFu5o4yqCo7ioANUTZa0RwJ8ypm0qY0Z6IeQVmdtnzzPgVPVpuIyY4+CPlukCO4LrWOS5CszNMtHYpi0OEHMIbtNsVHgfmPup9n1JC3i7Qx1YYB1ck+1uS4Jt8Oqe5Ddl3jAIJClr0MMPzT1ynWY7iE40+SykvY0dFJcUgCSzGXJSKRXAuogrXlAOaQVj72bdxkSw69i2txUAElB762bWbAzlUr8oEP2NVa+hDTIGncoaJh0JvR3ZdS3xgxhdmBOhUtzbkEunySl5saC9u/JOcQgjLl4IA481ZsHOe4ydEWIKzkqN+MlcYclWvBkokNAe3MORqg7JAgYci1o9RBlMmroNd5GUZqlC7xkpyCJlNoPDauIzJIjlHFHrd4LQVntu0hiBznTwRLZNaWRMxlPNcmOVTlH+56HUQ5Y45F6o0Nq8DRWqlWBKD29SCnX94GsJOgXYmqtnnqLbpAPpBVa6p1jiGHKODu1UhakU2vc8Q4kYR8QUNSi4FxdLfxAHUgrguWtbmwdYiHcRzXi8lkyNq7f8H0NdrGrSaX390G+jdL7yVotpjJBujTes4+SNX5yXs0lGkfPyk5SbfyWeiT86je4/T6I5VwDUgc5Wa6N1IrEc2/Io9dWdNxLiAXdp5LFkMfTuaZMNe2eQhQv2kwGDinsBPyUbG02mfu2dxEplXaFJo61Vo7QECLP286NpvPhHzVm2qud8TcKAv6QW/wCeo7uBTj0pb+Gk898BPi/QAzbmVd45wfMJliYKhvLh1aoXkRMCOwK5b28QV0QTGSX3wHuWUo2wJWp2ieoe5B9m05Mq1LjYD7a1c3QlF7Ws4artJnYrDWjkm5qS2BKKyShc9oKSw7aHYTKYXLlw7JMp27yJg+q0bSVsgEbfqHIBVNn3cEA80cu9mPeNEKf0frzkB5q45oLTY6D0qhefCQr9vbvDQHDOM+9Q3Vm8jIeoWbnH2CTAYdmEV2WyAVUbsqtPw+o90VtbZzRmPUJKcfY6Og6qG6GSstoOnRMr27iMh8knKPsKM7VGav2T1ytsyqdGH090+0sao1YfT3WSkkyvgtVFQuESdbv/AClVa9lUOjCrcl7EjF9JGwARqCh+ybyHhsmDl4rUbZ2NcOBwUnE+HugY6MXTXgso1CAAQSG/FyiV52fWXmj1+mmpYeDa+fIabI1Qrbt3IDBlOvgjIsLksE0X4ozGWvmhd1sK5e4l1Coer1YjI9ua3zZuMNbs5ulxp5dtKik6u0tYes6oMji+HDwVG/pEVQzI5g5aZo6zo3chgc6m4zkWAdYBUrPo9d70ONvUAniOC5cEF3OTR2dXmSxcE1v0afZFLDPcFavjkn21rUGrHDLku3drUIyY7yXpuSryeN8g+iwHmCNCDBTq9ti1c/8AW73U9CyqAZscPBPdbVPyO/SVCkhtENtY025xJ7c/mpbtoiITyHNywVCf8Do+Sjex5/8AreP9JS78ZasfbaVio2rQJhKrQBapXUn4fgd+kpwpPw/C79JWvIigVRYizNFXoWbuLXeRVzdO/KfIq1MQO2zUikSquxyMIPNENpW5LYcxxHINJ+QV3ZQY1gG7cP8ASR9EpTQFZ+LgD5LrmOaNCSidW8A/AfKFRrbRM5BJTfwgBxtahzSU7r5/YklcgDD80Usj1G93yyQ2oiGz/gjkT7qs3glFgLoSXQuYoQXQF0BN3kcEmAimErprdya2qptDo4m4ipN4qH26Scsp9FLml5HTLQeUsag33NPDk7QUPxlN3hXFyUAO3hSa8/yEyVwHJAEoeu41BiXZTAmxpbxQ4lzGgRYxd3kuF/8AMKDEkXIAfdVeo7T4XcOxdcFRvj92/wDwu+St0nS0Hs9UpLQ0PCbvBoQV0LO9MhUY1tWnVqMMtbDc2nrEmRB1GLPsChbZTNKx4PNPkdq8it9t3hdh+1zBa8xUpF5Y8kNbgFPXq6Tx1ROptG4DGubfvfjFLAAKRDycW9kYJAhwOWmDvl45Rn4FL8p6XAK7hHavLG9Lbug8sr3FJ7nZsaxsPbT5vBcJ4iQNW9qkodKbyu5rqFxRFMZVGYZrAyORIGvFbcEY909PwDtTXNA4leb/ANYL2YNbIFryQ2jnSeSGjDikfCe3MKantO6xUnG7xNqfZ8ADaeF5e529AIEwGlpbmT1TMrGDhP8ASbSTRu7iiHAg6FZq+tzTdB8DzC0dOrPFNvbVtVuE94PI81cZdt/QPJk3HNJS1rOo1xBa7LkCR4FJdVok1ItHAyfAKUUV23rF5gqzhXPmTcthErbrtS3XarOBLdrKirK2670t0rW7PJLdnkigsrbpLdKzujySwFKgK26Taoa3UxnA71awqvfWe8AGKIM6TwPuhpjsG1LoYiOTo9MlZYUAoMLq0lpjmBGbeJI8UdYsoy2U0SErkobtG+ewtDWzJA1iCTGfYorjaDw8ANkEgTOnOVrZAWLk0uVY1jEqncXxAkCeZBAAHNONy8FUEjUSFRBKe1wR8LhmNe+Fep1gTAInvCqSaFRexrmJQ4l1snQSs+QUT41wuULpGoITcafIVHL09R3crVk7UePmh92/q+I/3BT2dWHDtkeenqquwoJJtxRxsLcsxlPPh6p0JzVnZR5xQ26alwKOAswtrmq17W/hZDcy0EdZwMjVSbSYA3Gx4IwtAaAC4u1LnHUd3Yr3Saxo21Wtcl2F1emGiSAA4FofgJMyQGmFU2VdUn1epVDi4E4Q6Q1jWxp+biStIypWZpOmmeb7PNzcPa6pRrghh6xpE0n5khwxAYXdb8JgxwTdnVrhlUMDa9NhDpNRhp5kgSzIBmZGhJ7V7nQaISq0WkQWg94BT5i4HlNS1Je0U6jsZxE9dwwwGyDBBnM681d2FaBtzSAe4uFRs9dxwuAxOGucwdeYW+fZs/I39IXLS0YHyGtEaQ0Zaj6qeTLoIg8Vao1VXaU9hhVdiLRKSYHlJRwHyJtm/iPcr+OFRsPhPerMrpy7kyES7wrm8KilKVnQ7JMZXMRTJSlFAOlKU2UpRQDpXHnLzSlVdoXrGAtJ6xa6BzySekAAqVm0gXFzQwNBL3ENAJ5kmAmWvSa2qOc2k4vDdXNALTPIznoV4o2+fd3e5dVcS9zmAkZNazE4CMp0/wCVr6NV2zaUOIeCQd5gIwzk1kYiOBOvFccpY4zUJS/M917+/wBzXbV1o1+0bptaozBiDgRnhxDIz1s8lJSoY/vSQzDJ60kAQeAzmYy78+K8y2v0xrOgU6hE8gM+yB/I9Bp9g7arUae/qjJrWveIJILfiIaM9M8tEuqjk4JQdbVv6CxyTezAbX2pdG9qClUrOqGocAAqNfEktDWDOIjLML1vZzKhpsdUYWPgY8wYfHWEtyKxm1+mte4qYbAOquM437pwgEyG5xpmZdkJ7SvQuhxqU7ZlOs7HVGJ1R0g9d7i6MssgQMssl18uPgSKlR7hEGO1ct6kvZMDrCYETmNVpKu7PxM+XzVN1rQDgQw5aSTAPcjvKiiSVboXbGw0loOsEgE56oVQqobt9zXR8WjmywtkF41AcIOiwg5bcVZGTil+Z0autVBHgSfH4QhxPJZay2k6k4NdvIc7rH8DaYmIbJiABMZnPMrVUnNc0FpBB0ITc3KPJxa+/gmFXSdlW6Jjxb8wngmB/Oilr0pjvHpJXGt08FMZGrQYCcFGHZJbzsW/Bt2RyAvTrY4urR7Y67PvGRriaDIHe0uHivNug5xXEhpADHk8sRLQPOTkvZmv7F5bsd7PtlwKbAxtMlg/MZqvdn/d5d5SknGLsads0lfbjaLwx0wQM4kSSGgGM9Sh+0unFNk4KZqYXFrjiDWyImIBJ17EPvrn/wCSRMdQAEjLFmc+Wkd5CF7c6LOe3fWjWjG5xewvcZac+riyaZkQIEHszyyZceJR56sqMXJugy7+kCiGkupPDhwkYSOYOvp4rSbA2my4pCqyQHcDqCNQvCLlxzyggkRwxAw4dpC9i6CbPfQtGNqAh7nF5adW4oAB5GAMuEqpUloKNM50J1J8qF7sk2kUlLYqL4KSa0pLosguWoM8Y9JVpQWriJkZYsu0QFI56qK0JvY5KVHjSxpiJJXJTMSWJAEkpSosS7iQBJKzHTLZprmmG1q1Iic6LmtJ7Diaclo8Sjr6dsHPionG1SHF0zx226B2dOqKjbi53jXYpxUz1uM/d8c/NGtqdHLe7htS5qtaAOo3BGL8xlsznzRoWoY4mNdeMjgr1tYse4ucBoOB/nl5Lz65TU2ra8HQ6Sr4M1s/+jbZzCDv67jwl1ICeyGLQ0ei1m0AbyrHIuaPk0IzQsKYIIaJGYy4hW61AOiRxB7F07fwZaQHodGrdvwuqAcg4R8kToW1Km3CCY1JgT4mFNuQBp6J72AtwxlpkOCuvoKym5tI54zGvCI8kA2hfw47qHsgQeJyzzGSKFub26DrADszCqM2Y0MaJzgZkrCb9I0iB3XDm0y70WaFxv2Fzs/ilggnCSAyJ4kNkdpC9Hp2bWtw5HFkZPyWFvLFtKvUycXy2XcyGgRyiF29E9OJwdYqakVzTDSXvqF5a3rudDnYQ3IaZCJOWq0PRW5di3RP4WGMoOJjcxOepHmgFemx8hzHEEQRGR01z1/5RVmE3rGkSKdKg0SBOTaRae8YyunMk4cWc2GT5cr3o2dSgZHHn5FRspad6s1KgnX1+iiY7P8A5XkRWz2G9EezbrGx392o5n6dPmrJCGdHx1Kh51q3o9wRULuRgdC8rs6hFSq9nWLjoImAXkATl+I6r1Kq+GuPIE+QXjF9eOY8VbYMcRLi1hPwgdaSMgc9OQPJZZr40vP1NIRb2aey2K6tUe6p918OMuIzbBMNiQdea0eyLEVacyWEEsiMiGQAYOnLtiUBssFemyq15ggExpGpBEayI8CtdZllNuGmS7M5kznJ1IXmYMi6yHHKtryt6NZLtu4mc6QdDqdd1J2MsfScXMqNDRq4EgtIIObWnw7SjQCkqVjJGff2p5aSJ+oXQ4qP5V4Qk72yuSn0mqC4qhsTxMDTXM/RS0bgBwacidBlryWmOLezOU4p1ZfaMklK3RJdVE2WalSUySurhWhApK5JXQkgDknn6JZ8/RdSQA3Pn6JZ8/ROSQBwE8/RLxXVWvbgsAIE96TaSsaM864GKDwy0PBFLO5YOXk5DtyC6eZlXbelkO4LkgkayYUZes/kFSi6B/6KoUqKsspZ+X1XQkjOyc1/5hdFZMDE17dO/wChVUgsgLCMR4ZnTgmh+mvDQBS32VN55McfJpKF0KvMev0XPlik1RcXoJVHaROvAD5rD7Wzr1T1vjdwPAwtcX4uGXeeCqO2FSdicQ4ucSZxEQTyjLzBWnTZI422zn6nFLIkomXrNbidhDsMmPiKtmG3jX6B9KkBPF43bYbzMMCP2vRug1sQ93I4zl3RA85RO3sGMaABMAZnMzHPgtp5otJIyx9PJN3RWbUJPHy+SlY05FKi3M6+Cq9IatzTtarrVgqVm4SxhEyC4BwiRJwl3FcsY7O1sZ0a/h1I039aPF0u/wDYuRhZf+jp9Z1k11dmCo59VxbEZF5gxJ118Vp10ozK+1CdxVjXdvjvwleP7C2DVFzAovDGgGSHYIwiescjqcp8F7LcEYTOkLLXVwSS4EgaYQYgcQFzZ3VHTgyOKaXyqGWloGAgDCOwce3kr9g0hgjIZ9sySZVVzyAInPIznqrdnIbB1k6rnxumKS0XQQB9YlUtvbdpWtPePzJya2Os4589Bkc+zKTkmY3EHJ3PXtUG1tkMuaIxta57OtT3hcGh5yh+DNw0y4wqjTlsT0gTsfb1S6e9hLQ17XNomHNBug0kGnxDGiQXHiR3KpToPbq9rXgxinMO5gh2aLW9JrQAzJxAAc0YXGABDWj+GyWzgGXOSqHSuhhfSJcxpeHE0y4SXQC8hsyQI4aJ5IRlum68IOm6hpuEZJLy5NX4TNLa9I6GBuN3XiHQMi4akZpLCFwGUt9PddW6lP8Ap/kXGD33P8f+nrTsS5Llfc2UzAuhGBSly7LlcwruFAFElyUlXcKWFAFKXJuJyv4UG27fPovpYGl2MlsCNdQc1MpUrGlZaxOVbaMlkxp/0uvv3tjEx2fKDHfmpL+qQwhwdmIgRInxUydpjXkztltHFBwCTI+LkY5diLUKx/KPNDbPZZZTl4M5uHKDn9VbsLXqkkOPIzllzWELRpKgnSqHkFYa48ghWz7eS4gOjv0n/pT29qS+czE5AmFqpkUEcSUqg63l41yjIE+q7dUMwMx4mU+4FE20hNGqP/zf/tKFCjkcuJz8Vf2jb9QjMZHieR9FI606ukd/zUT2NaK9Kj1Zj28VbpU5bMH6KRtABnPv0T2N6vE/JSkMjot6vlpopKOY9k2kMiPlouUNSPQIXwAqFEYvoE+qIa7uUdN0Oj0GvinuzBHPLtVJioF7Aj7NRjjTafMSiCp7KoYKLGflBA7pMDyhW1svBDK21ahbScRrlE6SSNUBoU94yTnr2iePcj20hLCOZCB27S1xBAAPLI+S5s36jWHgfbUwRhI00gzmrdtRGYOZ5zn5KpTYW1NNfA/8og2nBED3WSiVZIy1aMg2ePxHXuUn2YOBaePodQVLuezL+ZU7aUGYgcfFUo0xNmG6QbXFqKu6DDVY0OfjJAY5xOGCD1i4gwwanUgLO3NA31sCHEXB+8pjHT3zokNq3DtKTIcYYIABAk6LQ/0obJ3T6e0aYAczqVXYQ8spnLeNB/EBofdeLbV6QmatO0dUp0XuJdJAqVZAk1HDMgmTBMdYrsjSMaXwHH9JA0kYhIyMwesNcxkc5SWCSXO+mj7Z2rrZr4X7H2diy7eQTKTDmS49yhq39E61GD/W0D5pP2nRIjeU/Co33W/FnHaJGsJMkkDvSqNJMAkDmom7VogRvKf7jfdR09sW7T/FpeNRvujjILRbrA6AnvSLSG6kntVB22rYGTWpeNVvumVOkNoTJr0f3W+6XGQWgjTYQMySVCLUOdifnGnGCY9gqdTpJaEQa9H9xvukzpJa4Y39H9xvujgwtF4UZdnp6rlejJj1VOn0jtW6V6P7jfdNb0itAZFejP8AmN90cJBaLl1QkQPVd3ADIGvbpKov6Q2hM7+jP+Y33XavSK0dE16P7jfdLty2PkgjRpgN7fRdojLP0Q13SS1Ijf0f3G+64zpLagQK9GP8YR22HJBKmMzPp9Vwt63Zz4odR6R2oOVej+tp+qX9YrVp/jUgTzeEu2w5IIXrZa6PyuzPcdFLVA7+9Cbjb9uZO9pkx+b6J1TpDbO1qs80dthyQUdEc1xgy9kNd0jtowmtT/VCYzpRaDL7RR/WEdthyQToiOzXRcYIdyHqUNpdJbRulej+4FwdIrSZ39Kf8wJduQckEKjYdI8TxUhGcgz38ENqdIbRxk16X6wnO6S2hGdej+433T7bDki25sGEgqDtv2hM/aKP7jfdIbdtf7RR/cb7rVIkk2m6Gj/EPkUMr0M2ugnMZ6HwV1+2LRxE3FHIyPvGa+amO27Qmd/R/dZ7rKeNt2UpJIhq2UwTJ55QiG4GWp7+SgqbdtXZmvR/dZ7pztuWxAG/o+FVnul22PkXcIhPDRxVJu2reI31L9xnun0tr0BpVpfuM90+DFaJbu2ZVpOp1Wte1wh7XCQ5p4ELPjoLsz+xUP0BHDtKidKtP9xvuuC9pf8Akp/rb7rSKdbJbAv9Qtl/2Kh+hJHRd0//ACM/W1JVQjzrcs/KPIJrrcch5BWjBUbmLMZWbSaSBhGvILTOp7trSGNI49UIBSJxDvC2AZ1R3Lr6X5ZMiG2dTeOqG+QUxpjkPIIPdWD2v3lEweLeBUtvtkfDVBY7t0PcV1OPogIFg5JhphSNcDmDKRCQiA0gmGkrBXCFViK2BQ3LeqVdLVXuG5JoYHI7E7ApjHJdAVAU6ADLik/QYonvC3WNvMeaxte1a8Q4SFCLBo/N4ud7rCeNylaNLi1s2NzXcIwYT3mE2hdHPG5g7isxCWBHZ+pmah+1aI1qs/UF5/X2YK1WpVbmC8kHmEap2jPyjyVljQBASjip2zW4pUgbZ7Mgq1dUQ1zFfohD+kNXCGHtVsQ66rwEJqOLikxxer1tboER2tpxKv0qAClAgKCvWgJAQ3j56oQi82SKlRrnZhvDhKJUGlxlS1RBUyjoaZAKccApRSEaDTkntEqQtyPcs2M8x2yfvnxzQ4uRDah+9f3lUngK6MSN1Q8ym708z5pxCZgRQx2/d+Y+ZXFzCkihHqphRvBSSXnm5GxxxN7wtvTPVHckkurpvDJkRVBxUVxbMqCHNBSSXUQDHbKfTM0XkD8pzCTNpvacNVviDK6krWwCFOsHCQnEpJJNbEQVa8KEvxBJJVWgIBSTmsSSQxiwLhppJIA5u13dpJJASUgnyEkkmMdihC9uQ5re9JJJ+BkVs3JEKIXUlIxlWqqFV0ldSTEXrOkorvVJJOQIja5TGp1T3JJLJoZ5btb+K/vVRJJMzOOCYXJJIEcxJJJ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24583" name="Picture 4" descr="https://resources.stuff.co.nz/content/dam/images/1/g/x/n/3/i/image.related.StuffLandscapeSixteenByNine.620x349.1gxddu.png/14857594497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2388" y="4814888"/>
            <a:ext cx="3543300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10"/>
          <p:cNvSpPr txBox="1">
            <a:spLocks noChangeArrowheads="1"/>
          </p:cNvSpPr>
          <p:nvPr/>
        </p:nvSpPr>
        <p:spPr bwMode="auto">
          <a:xfrm>
            <a:off x="7164388" y="5287963"/>
            <a:ext cx="9667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9600">
                <a:solidFill>
                  <a:srgbClr val="FF0000"/>
                </a:solidFill>
                <a:sym typeface="Wingdings" pitchFamily="2" charset="2"/>
              </a:rPr>
              <a:t></a:t>
            </a:r>
            <a:endParaRPr lang="en-GB" sz="9600">
              <a:solidFill>
                <a:srgbClr val="FF0000"/>
              </a:solidFill>
            </a:endParaRPr>
          </a:p>
        </p:txBody>
      </p:sp>
      <p:pic>
        <p:nvPicPr>
          <p:cNvPr id="24585" name="Picture 4" descr="https://ichef.bbci.co.uk/news/660/media/images/73364000/jpg/_73364200_lego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2781300"/>
            <a:ext cx="345598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TextBox 12"/>
          <p:cNvSpPr txBox="1">
            <a:spLocks noChangeArrowheads="1"/>
          </p:cNvSpPr>
          <p:nvPr/>
        </p:nvSpPr>
        <p:spPr bwMode="auto">
          <a:xfrm>
            <a:off x="6516688" y="3429000"/>
            <a:ext cx="9667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9600">
                <a:solidFill>
                  <a:srgbClr val="FF0000"/>
                </a:solidFill>
                <a:sym typeface="Wingdings" pitchFamily="2" charset="2"/>
              </a:rPr>
              <a:t></a:t>
            </a:r>
            <a:endParaRPr lang="en-GB" sz="9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Staff categories: 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268413"/>
            <a:ext cx="8362950" cy="1828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GB" sz="2600" b="1" dirty="0" smtClean="0">
                <a:ea typeface="MS PGothic" pitchFamily="34" charset="-128"/>
              </a:rPr>
              <a:t>Category (D)</a:t>
            </a:r>
            <a:r>
              <a:rPr lang="en-GB" sz="2600" dirty="0" smtClean="0">
                <a:ea typeface="MS PGothic" pitchFamily="34" charset="-128"/>
              </a:rPr>
              <a:t>: All other staff who are required to enter the MR CONTROLLED ACCESS AREA but will not enter the MR ENVIRONMENT </a:t>
            </a:r>
          </a:p>
          <a:p>
            <a:pPr eaLnBrk="1" hangingPunct="1">
              <a:defRPr/>
            </a:pPr>
            <a:r>
              <a:rPr lang="en-GB" sz="2600" dirty="0" smtClean="0">
                <a:ea typeface="MS PGothic" pitchFamily="34" charset="-128"/>
              </a:rPr>
              <a:t>e.g. clerical staff.</a:t>
            </a:r>
            <a:r>
              <a:rPr lang="en-GB" sz="2400" dirty="0" smtClean="0">
                <a:ea typeface="MS PGothic" pitchFamily="34" charset="-128"/>
              </a:rPr>
              <a:t/>
            </a:r>
            <a:br>
              <a:rPr lang="en-GB" sz="2400" dirty="0" smtClean="0">
                <a:ea typeface="MS PGothic" pitchFamily="34" charset="-128"/>
              </a:rPr>
            </a:br>
            <a:endParaRPr lang="en-GB" sz="2400" dirty="0">
              <a:ea typeface="MS PGothic" pitchFamily="34" charset="-128"/>
            </a:endParaRPr>
          </a:p>
        </p:txBody>
      </p:sp>
      <p:pic>
        <p:nvPicPr>
          <p:cNvPr id="25603" name="Picture 0" descr="example_layout_from_MHRA_1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248025"/>
            <a:ext cx="38163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14"/>
          <p:cNvSpPr txBox="1">
            <a:spLocks noChangeArrowheads="1"/>
          </p:cNvSpPr>
          <p:nvPr/>
        </p:nvSpPr>
        <p:spPr bwMode="auto">
          <a:xfrm>
            <a:off x="2627313" y="5287963"/>
            <a:ext cx="11525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9600">
                <a:solidFill>
                  <a:srgbClr val="00B050"/>
                </a:solidFill>
                <a:sym typeface="Wingdings" pitchFamily="2" charset="2"/>
              </a:rPr>
              <a:t></a:t>
            </a:r>
            <a:endParaRPr lang="en-GB" sz="9600">
              <a:solidFill>
                <a:srgbClr val="00B050"/>
              </a:solidFill>
            </a:endParaRPr>
          </a:p>
        </p:txBody>
      </p:sp>
      <p:sp>
        <p:nvSpPr>
          <p:cNvPr id="25605" name="AutoShape 2" descr="data:image/jpeg;base64,/9j/4AAQSkZJRgABAQAAAQABAAD/2wCEAAkGBxISEhUTEhMVFRUXFhUWFRYWFRUVFRUQFRYWFhUVFRcYHSggGBolHRUVITEhJSkrLi4uFx8zODMtNygtLi0BCgoKDg0OGxAQGy0lHyUtLS0tLS0tLS0tKy8tLS0tLS0tLS0tLS0tLS0tNS4tLS0tLS0rMi0vLS0tLS0tLS0tLf/AABEIALcBEwMBIgACEQEDEQH/xAAcAAABBQEBAQAAAAAAAAAAAAAFAAIDBAYBBwj/xABCEAABAwIDBAgDBgIKAgMAAAABAAIRAwQSITEFE0FRBiJhcYGRodEyscEUI0JSkpMz8AcWVGJyc4Ky4fFToiRDY//EABoBAAMBAQEBAAAAAAAAAAAAAAABAgMEBQb/xAArEQACAgIBBAECBQUAAAAAAAAAAQIRAyESBBMxUUFh8AUiMpGhUoGiseH/2gAMAwEAAhEDEQA/APTShe1raRI1CKEKN7ZELtJQFsLrnwRQuzBQPaNE0nYhpxVhm0QacjOFUd6B+x+2Tgl8TAJ8kP2J0mpVC1plrnaDX5ItegVKQdwIQKjsdnUNIBjmOxAxr2FZ01IfwH9obZpUnYHkzE/QD1XTfCmw1HAxEwBJ8kOqbAdVqCrUfnlkBlhGaMXVDEC3mIVMRQtdubx7m4MIaJJdrBEgrK1emAeHFzQIqhgz1pkwHrYnYtMkkl3WADgDAIAhCNt9HLeoACwCBAjLIaLOf0GixsG9bUZiaZEkeSO8FlejOzxbs3bSS0EkTrmtQw5Jx8DZSuBBQLbTeq4FoOKIPERwC0N01Cq9MPGFwWOaHJUdPS5e3O34BPR2tlCP03ZrJWL93Wc2CBJgHktJSrc08MrjZGeHGbSC7CCqV7Yg5hS29SVZgrpjJowoAXjGimRUzAH8ws1Vg5DJsz/egrSbfdBa0EDGYk6Ac1mq9MN6rc3B0YvwkLyvxCalkS43X+z2fw2NQbT2wrsWnTFwAyS2JBdr2rQ1MnLObCx/aA1xBwiBGma0t9kZW/Tw440zi62fLK/pot03ZKvPWU+yKJqh2cBuXaro2RT1LyfGFu5o4yqCo7ioANUTZa0RwJ8ypm0qY0Z6IeQVmdtnzzPgVPVpuIyY4+CPlukCO4LrWOS5CszNMtHYpi0OEHMIbtNsVHgfmPup9n1JC3i7Qx1YYB1ck+1uS4Jt8Oqe5Ddl3jAIJClr0MMPzT1ynWY7iE40+SykvY0dFJcUgCSzGXJSKRXAuogrXlAOaQVj72bdxkSw69i2txUAElB762bWbAzlUr8oEP2NVa+hDTIGncoaJh0JvR3ZdS3xgxhdmBOhUtzbkEunySl5saC9u/JOcQgjLl4IA481ZsHOe4ydEWIKzkqN+MlcYclWvBkokNAe3MORqg7JAgYci1o9RBlMmroNd5GUZqlC7xkpyCJlNoPDauIzJIjlHFHrd4LQVntu0hiBznTwRLZNaWRMxlPNcmOVTlH+56HUQ5Y45F6o0Nq8DRWqlWBKD29SCnX94GsJOgXYmqtnnqLbpAPpBVa6p1jiGHKODu1UhakU2vc8Q4kYR8QUNSi4FxdLfxAHUgrguWtbmwdYiHcRzXi8lkyNq7f8H0NdrGrSaX390G+jdL7yVotpjJBujTes4+SNX5yXs0lGkfPyk5SbfyWeiT86je4/T6I5VwDUgc5Wa6N1IrEc2/Io9dWdNxLiAXdp5LFkMfTuaZMNe2eQhQv2kwGDinsBPyUbG02mfu2dxEplXaFJo61Vo7QECLP286NpvPhHzVm2qud8TcKAv6QW/wCeo7uBTj0pb+Gk898BPi/QAzbmVd45wfMJliYKhvLh1aoXkRMCOwK5b28QV0QTGSX3wHuWUo2wJWp2ieoe5B9m05Mq1LjYD7a1c3QlF7Ws4artJnYrDWjkm5qS2BKKyShc9oKSw7aHYTKYXLlw7JMp27yJg+q0bSVsgEbfqHIBVNn3cEA80cu9mPeNEKf0frzkB5q45oLTY6D0qhefCQr9vbvDQHDOM+9Q3Vm8jIeoWbnH2CTAYdmEV2WyAVUbsqtPw+o90VtbZzRmPUJKcfY6Og6qG6GSstoOnRMr27iMh8knKPsKM7VGav2T1ytsyqdGH090+0sao1YfT3WSkkyvgtVFQuESdbv/AClVa9lUOjCrcl7EjF9JGwARqCh+ybyHhsmDl4rUbZ2NcOBwUnE+HugY6MXTXgso1CAAQSG/FyiV52fWXmj1+mmpYeDa+fIabI1Qrbt3IDBlOvgjIsLksE0X4ozGWvmhd1sK5e4l1Coer1YjI9ua3zZuMNbs5ulxp5dtKik6u0tYes6oMji+HDwVG/pEVQzI5g5aZo6zo3chgc6m4zkWAdYBUrPo9d70ONvUAniOC5cEF3OTR2dXmSxcE1v0afZFLDPcFavjkn21rUGrHDLku3drUIyY7yXpuSryeN8g+iwHmCNCDBTq9ti1c/8AW73U9CyqAZscPBPdbVPyO/SVCkhtENtY025xJ7c/mpbtoiITyHNywVCf8Do+Sjex5/8AreP9JS78ZasfbaVio2rQJhKrQBapXUn4fgd+kpwpPw/C79JWvIigVRYizNFXoWbuLXeRVzdO/KfIq1MQO2zUikSquxyMIPNENpW5LYcxxHINJ+QV3ZQY1gG7cP8ASR9EpTQFZ+LgD5LrmOaNCSidW8A/AfKFRrbRM5BJTfwgBxtahzSU7r5/YklcgDD80Usj1G93yyQ2oiGz/gjkT7qs3glFgLoSXQuYoQXQF0BN3kcEmAimErprdya2qptDo4m4ipN4qH26Scsp9FLml5HTLQeUsag33NPDk7QUPxlN3hXFyUAO3hSa8/yEyVwHJAEoeu41BiXZTAmxpbxQ4lzGgRYxd3kuF/8AMKDEkXIAfdVeo7T4XcOxdcFRvj92/wDwu+St0nS0Hs9UpLQ0PCbvBoQV0LO9MhUY1tWnVqMMtbDc2nrEmRB1GLPsChbZTNKx4PNPkdq8it9t3hdh+1zBa8xUpF5Y8kNbgFPXq6Tx1ROptG4DGubfvfjFLAAKRDycW9kYJAhwOWmDvl45Rn4FL8p6XAK7hHavLG9Lbug8sr3FJ7nZsaxsPbT5vBcJ4iQNW9qkodKbyu5rqFxRFMZVGYZrAyORIGvFbcEY909PwDtTXNA4leb/ANYL2YNbIFryQ2jnSeSGjDikfCe3MKantO6xUnG7xNqfZ8ADaeF5e529AIEwGlpbmT1TMrGDhP8ASbSTRu7iiHAg6FZq+tzTdB8DzC0dOrPFNvbVtVuE94PI81cZdt/QPJk3HNJS1rOo1xBa7LkCR4FJdVok1ItHAyfAKUUV23rF5gqzhXPmTcthErbrtS3XarOBLdrKirK2670t0rW7PJLdnkigsrbpLdKzujySwFKgK26Taoa3UxnA71awqvfWe8AGKIM6TwPuhpjsG1LoYiOTo9MlZYUAoMLq0lpjmBGbeJI8UdYsoy2U0SErkobtG+ewtDWzJA1iCTGfYorjaDw8ANkEgTOnOVrZAWLk0uVY1jEqncXxAkCeZBAAHNONy8FUEjUSFRBKe1wR8LhmNe+Fep1gTAInvCqSaFRexrmJQ4l1snQSs+QUT41wuULpGoITcafIVHL09R3crVk7UePmh92/q+I/3BT2dWHDtkeenqquwoJJtxRxsLcsxlPPh6p0JzVnZR5xQ26alwKOAswtrmq17W/hZDcy0EdZwMjVSbSYA3Gx4IwtAaAC4u1LnHUd3Yr3Saxo21Wtcl2F1emGiSAA4FofgJMyQGmFU2VdUn1epVDi4E4Q6Q1jWxp+biStIypWZpOmmeb7PNzcPa6pRrghh6xpE0n5khwxAYXdb8JgxwTdnVrhlUMDa9NhDpNRhp5kgSzIBmZGhJ7V7nQaISq0WkQWg94BT5i4HlNS1Je0U6jsZxE9dwwwGyDBBnM681d2FaBtzSAe4uFRs9dxwuAxOGucwdeYW+fZs/I39IXLS0YHyGtEaQ0Zaj6qeTLoIg8Vao1VXaU9hhVdiLRKSYHlJRwHyJtm/iPcr+OFRsPhPerMrpy7kyES7wrm8KilKVnQ7JMZXMRTJSlFAOlKU2UpRQDpXHnLzSlVdoXrGAtJ6xa6BzySekAAqVm0gXFzQwNBL3ENAJ5kmAmWvSa2qOc2k4vDdXNALTPIznoV4o2+fd3e5dVcS9zmAkZNazE4CMp0/wCVr6NV2zaUOIeCQd5gIwzk1kYiOBOvFccpY4zUJS/M917+/wBzXbV1o1+0bptaozBiDgRnhxDIz1s8lJSoY/vSQzDJ60kAQeAzmYy78+K8y2v0xrOgU6hE8gM+yB/I9Bp9g7arUae/qjJrWveIJILfiIaM9M8tEuqjk4JQdbVv6CxyTezAbX2pdG9qClUrOqGocAAqNfEktDWDOIjLML1vZzKhpsdUYWPgY8wYfHWEtyKxm1+mte4qYbAOquM437pwgEyG5xpmZdkJ7SvQuhxqU7ZlOs7HVGJ1R0g9d7i6MssgQMssl18uPgSKlR7hEGO1ct6kvZMDrCYETmNVpKu7PxM+XzVN1rQDgQw5aSTAPcjvKiiSVboXbGw0loOsEgE56oVQqobt9zXR8WjmywtkF41AcIOiwg5bcVZGTil+Z0autVBHgSfH4QhxPJZay2k6k4NdvIc7rH8DaYmIbJiABMZnPMrVUnNc0FpBB0ITc3KPJxa+/gmFXSdlW6Jjxb8wngmB/Oilr0pjvHpJXGt08FMZGrQYCcFGHZJbzsW/Bt2RyAvTrY4urR7Y67PvGRriaDIHe0uHivNug5xXEhpADHk8sRLQPOTkvZmv7F5bsd7PtlwKbAxtMlg/MZqvdn/d5d5SknGLsads0lfbjaLwx0wQM4kSSGgGM9Sh+0unFNk4KZqYXFrjiDWyImIBJ17EPvrn/wCSRMdQAEjLFmc+Wkd5CF7c6LOe3fWjWjG5xewvcZac+riyaZkQIEHszyyZceJR56sqMXJugy7+kCiGkupPDhwkYSOYOvp4rSbA2my4pCqyQHcDqCNQvCLlxzyggkRwxAw4dpC9i6CbPfQtGNqAh7nF5adW4oAB5GAMuEqpUloKNM50J1J8qF7sk2kUlLYqL4KSa0pLosguWoM8Y9JVpQWriJkZYsu0QFI56qK0JvY5KVHjSxpiJJXJTMSWJAEkpSosS7iQBJKzHTLZprmmG1q1Iic6LmtJ7Diaclo8Sjr6dsHPionG1SHF0zx226B2dOqKjbi53jXYpxUz1uM/d8c/NGtqdHLe7htS5qtaAOo3BGL8xlsznzRoWoY4mNdeMjgr1tYse4ucBoOB/nl5Lz65TU2ra8HQ6Sr4M1s/+jbZzCDv67jwl1ICeyGLQ0ei1m0AbyrHIuaPk0IzQsKYIIaJGYy4hW61AOiRxB7F07fwZaQHodGrdvwuqAcg4R8kToW1Km3CCY1JgT4mFNuQBp6J72AtwxlpkOCuvoKym5tI54zGvCI8kA2hfw47qHsgQeJyzzGSKFub26DrADszCqM2Y0MaJzgZkrCb9I0iB3XDm0y70WaFxv2Fzs/ilggnCSAyJ4kNkdpC9Hp2bWtw5HFkZPyWFvLFtKvUycXy2XcyGgRyiF29E9OJwdYqakVzTDSXvqF5a3rudDnYQ3IaZCJOWq0PRW5di3RP4WGMoOJjcxOepHmgFemx8hzHEEQRGR01z1/5RVmE3rGkSKdKg0SBOTaRae8YyunMk4cWc2GT5cr3o2dSgZHHn5FRspad6s1KgnX1+iiY7P8A5XkRWz2G9EezbrGx392o5n6dPmrJCGdHx1Kh51q3o9wRULuRgdC8rs6hFSq9nWLjoImAXkATl+I6r1Kq+GuPIE+QXjF9eOY8VbYMcRLi1hPwgdaSMgc9OQPJZZr40vP1NIRb2aey2K6tUe6p918OMuIzbBMNiQdea0eyLEVacyWEEsiMiGQAYOnLtiUBssFemyq15ggExpGpBEayI8CtdZllNuGmS7M5kznJ1IXmYMi6yHHKtryt6NZLtu4mc6QdDqdd1J2MsfScXMqNDRq4EgtIIObWnw7SjQCkqVjJGff2p5aSJ+oXQ4qP5V4Qk72yuSn0mqC4qhsTxMDTXM/RS0bgBwacidBlryWmOLezOU4p1ZfaMklK3RJdVE2WalSUySurhWhApK5JXQkgDknn6JZ8/RdSQA3Pn6JZ8/ROSQBwE8/RLxXVWvbgsAIE96TaSsaM864GKDwy0PBFLO5YOXk5DtyC6eZlXbelkO4LkgkayYUZes/kFSi6B/6KoUqKsspZ+X1XQkjOyc1/5hdFZMDE17dO/wChVUgsgLCMR4ZnTgmh+mvDQBS32VN55McfJpKF0KvMev0XPlik1RcXoJVHaROvAD5rD7Wzr1T1vjdwPAwtcX4uGXeeCqO2FSdicQ4ucSZxEQTyjLzBWnTZI422zn6nFLIkomXrNbidhDsMmPiKtmG3jX6B9KkBPF43bYbzMMCP2vRug1sQ93I4zl3RA85RO3sGMaABMAZnMzHPgtp5otJIyx9PJN3RWbUJPHy+SlY05FKi3M6+Cq9IatzTtarrVgqVm4SxhEyC4BwiRJwl3FcsY7O1sZ0a/h1I039aPF0u/wDYuRhZf+jp9Z1k11dmCo59VxbEZF5gxJ118Vp10ozK+1CdxVjXdvjvwleP7C2DVFzAovDGgGSHYIwiescjqcp8F7LcEYTOkLLXVwSS4EgaYQYgcQFzZ3VHTgyOKaXyqGWloGAgDCOwce3kr9g0hgjIZ9sySZVVzyAInPIznqrdnIbB1k6rnxumKS0XQQB9YlUtvbdpWtPePzJya2Os4589Bkc+zKTkmY3EHJ3PXtUG1tkMuaIxta57OtT3hcGh5yh+DNw0y4wqjTlsT0gTsfb1S6e9hLQ17XNomHNBug0kGnxDGiQXHiR3KpToPbq9rXgxinMO5gh2aLW9JrQAzJxAAc0YXGABDWj+GyWzgGXOSqHSuhhfSJcxpeHE0y4SXQC8hsyQI4aJ5IRlum68IOm6hpuEZJLy5NX4TNLa9I6GBuN3XiHQMi4akZpLCFwGUt9PddW6lP8Ap/kXGD33P8f+nrTsS5Llfc2UzAuhGBSly7LlcwruFAFElyUlXcKWFAFKXJuJyv4UG27fPovpYGl2MlsCNdQc1MpUrGlZaxOVbaMlkxp/0uvv3tjEx2fKDHfmpL+qQwhwdmIgRInxUydpjXkztltHFBwCTI+LkY5diLUKx/KPNDbPZZZTl4M5uHKDn9VbsLXqkkOPIzllzWELRpKgnSqHkFYa48ghWz7eS4gOjv0n/pT29qS+czE5AmFqpkUEcSUqg63l41yjIE+q7dUMwMx4mU+4FE20hNGqP/zf/tKFCjkcuJz8Vf2jb9QjMZHieR9FI606ukd/zUT2NaK9Kj1Zj28VbpU5bMH6KRtABnPv0T2N6vE/JSkMjot6vlpopKOY9k2kMiPlouUNSPQIXwAqFEYvoE+qIa7uUdN0Oj0GvinuzBHPLtVJioF7Aj7NRjjTafMSiCp7KoYKLGflBA7pMDyhW1svBDK21ahbScRrlE6SSNUBoU94yTnr2iePcj20hLCOZCB27S1xBAAPLI+S5s36jWHgfbUwRhI00gzmrdtRGYOZ5zn5KpTYW1NNfA/8og2nBED3WSiVZIy1aMg2ePxHXuUn2YOBaePodQVLuezL+ZU7aUGYgcfFUo0xNmG6QbXFqKu6DDVY0OfjJAY5xOGCD1i4gwwanUgLO3NA31sCHEXB+8pjHT3zokNq3DtKTIcYYIABAk6LQ/0obJ3T6e0aYAczqVXYQ8spnLeNB/EBofdeLbV6QmatO0dUp0XuJdJAqVZAk1HDMgmTBMdYrsjSMaXwHH9JA0kYhIyMwesNcxkc5SWCSXO+mj7Z2rrZr4X7H2diy7eQTKTDmS49yhq39E61GD/W0D5pP2nRIjeU/Co33W/FnHaJGsJMkkDvSqNJMAkDmom7VogRvKf7jfdR09sW7T/FpeNRvujjILRbrA6AnvSLSG6kntVB22rYGTWpeNVvumVOkNoTJr0f3W+6XGQWgjTYQMySVCLUOdifnGnGCY9gqdTpJaEQa9H9xvukzpJa4Y39H9xvujgwtF4UZdnp6rlejJj1VOn0jtW6V6P7jfdNb0itAZFejP8AmN90cJBaLl1QkQPVd3ADIGvbpKov6Q2hM7+jP+Y33XavSK0dE16P7jfdLty2PkgjRpgN7fRdojLP0Q13SS1Ijf0f3G+64zpLagQK9GP8YR22HJBKmMzPp9Vwt63Zz4odR6R2oOVej+tp+qX9YrVp/jUgTzeEu2w5IIXrZa6PyuzPcdFLVA7+9Cbjb9uZO9pkx+b6J1TpDbO1qs80dthyQUdEc1xgy9kNd0jtowmtT/VCYzpRaDL7RR/WEdthyQToiOzXRcYIdyHqUNpdJbRulej+4FwdIrSZ39Kf8wJduQckEKjYdI8TxUhGcgz38ENqdIbRxk16X6wnO6S2hGdej+433T7bDki25sGEgqDtv2hM/aKP7jfdIbdtf7RR/cb7rVIkk2m6Gj/EPkUMr0M2ugnMZ6HwV1+2LRxE3FHIyPvGa+amO27Qmd/R/dZ7rKeNt2UpJIhq2UwTJ55QiG4GWp7+SgqbdtXZmvR/dZ7pztuWxAG/o+FVnul22PkXcIhPDRxVJu2reI31L9xnun0tr0BpVpfuM90+DFaJbu2ZVpOp1Wte1wh7XCQ5p4ELPjoLsz+xUP0BHDtKidKtP9xvuuC9pf8Akp/rb7rSKdbJbAv9Qtl/2Kh+hJHRd0//ACM/W1JVQjzrcs/KPIJrrcch5BWjBUbmLMZWbSaSBhGvILTOp7trSGNI49UIBSJxDvC2AZ1R3Lr6X5ZMiG2dTeOqG+QUxpjkPIIPdWD2v3lEweLeBUtvtkfDVBY7t0PcV1OPogIFg5JhphSNcDmDKRCQiA0gmGkrBXCFViK2BQ3LeqVdLVXuG5JoYHI7E7ApjHJdAVAU6ADLik/QYonvC3WNvMeaxte1a8Q4SFCLBo/N4ud7rCeNylaNLi1s2NzXcIwYT3mE2hdHPG5g7isxCWBHZ+pmah+1aI1qs/UF5/X2YK1WpVbmC8kHmEap2jPyjyVljQBASjip2zW4pUgbZ7Mgq1dUQ1zFfohD+kNXCGHtVsQ66rwEJqOLikxxer1tboER2tpxKv0qAClAgKCvWgJAQ3j56oQi82SKlRrnZhvDhKJUGlxlS1RBUyjoaZAKccApRSEaDTkntEqQtyPcs2M8x2yfvnxzQ4uRDah+9f3lUngK6MSN1Q8ym708z5pxCZgRQx2/d+Y+ZXFzCkihHqphRvBSSXnm5GxxxN7wtvTPVHckkurpvDJkRVBxUVxbMqCHNBSSXUQDHbKfTM0XkD8pzCTNpvacNVviDK6krWwCFOsHCQnEpJJNbEQVa8KEvxBJJVWgIBSTmsSSQxiwLhppJIA5u13dpJJASUgnyEkkmMdihC9uQ5re9JJJ+BkVs3JEKIXUlIxlWqqFV0ldSTEXrOkorvVJJOQIja5TGp1T3JJLJoZ5btb+K/vVRJJMzOOCYXJJIEcxJJJ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25606" name="Picture 4" descr="https://resources.stuff.co.nz/content/dam/images/1/g/x/n/3/i/image.related.StuffLandscapeSixteenByNine.620x349.1gxddu.png/14857594497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2388" y="4814888"/>
            <a:ext cx="3543300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Box 10"/>
          <p:cNvSpPr txBox="1">
            <a:spLocks noChangeArrowheads="1"/>
          </p:cNvSpPr>
          <p:nvPr/>
        </p:nvSpPr>
        <p:spPr bwMode="auto">
          <a:xfrm>
            <a:off x="7164388" y="5287963"/>
            <a:ext cx="9667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9600">
                <a:solidFill>
                  <a:srgbClr val="FF0000"/>
                </a:solidFill>
                <a:sym typeface="Wingdings" pitchFamily="2" charset="2"/>
              </a:rPr>
              <a:t></a:t>
            </a:r>
            <a:endParaRPr lang="en-GB" sz="9600">
              <a:solidFill>
                <a:srgbClr val="FF0000"/>
              </a:solidFill>
            </a:endParaRPr>
          </a:p>
        </p:txBody>
      </p:sp>
      <p:pic>
        <p:nvPicPr>
          <p:cNvPr id="25608" name="Picture 4" descr="https://ichef.bbci.co.uk/news/660/media/images/73364000/jpg/_73364200_lego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2781300"/>
            <a:ext cx="345598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TextBox 12"/>
          <p:cNvSpPr txBox="1">
            <a:spLocks noChangeArrowheads="1"/>
          </p:cNvSpPr>
          <p:nvPr/>
        </p:nvSpPr>
        <p:spPr bwMode="auto">
          <a:xfrm>
            <a:off x="6516688" y="3429000"/>
            <a:ext cx="9667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9600">
                <a:solidFill>
                  <a:srgbClr val="FF0000"/>
                </a:solidFill>
                <a:sym typeface="Wingdings" pitchFamily="2" charset="2"/>
              </a:rPr>
              <a:t></a:t>
            </a:r>
            <a:endParaRPr lang="en-GB" sz="9600">
              <a:solidFill>
                <a:srgbClr val="FF0000"/>
              </a:solidFill>
            </a:endParaRPr>
          </a:p>
        </p:txBody>
      </p:sp>
      <p:sp>
        <p:nvSpPr>
          <p:cNvPr id="25610" name="TextBox 13"/>
          <p:cNvSpPr txBox="1">
            <a:spLocks noChangeArrowheads="1"/>
          </p:cNvSpPr>
          <p:nvPr/>
        </p:nvSpPr>
        <p:spPr bwMode="auto">
          <a:xfrm>
            <a:off x="1516063" y="4797425"/>
            <a:ext cx="9683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9600">
                <a:solidFill>
                  <a:srgbClr val="FF0000"/>
                </a:solidFill>
                <a:sym typeface="Wingdings" pitchFamily="2" charset="2"/>
              </a:rPr>
              <a:t></a:t>
            </a:r>
            <a:endParaRPr lang="en-GB" sz="9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48713" cy="874713"/>
          </a:xfrm>
        </p:spPr>
        <p:txBody>
          <a:bodyPr/>
          <a:lstStyle/>
          <a:p>
            <a:pPr eaLnBrk="1" hangingPunct="1"/>
            <a:r>
              <a:rPr lang="en-GB" sz="3800" smtClean="0"/>
              <a:t>Training requirements for each category</a:t>
            </a:r>
          </a:p>
        </p:txBody>
      </p:sp>
      <p:pic>
        <p:nvPicPr>
          <p:cNvPr id="26626" name="Picture 3" descr="training_requirements_staff_roles_MHRA_14.bmp"/>
          <p:cNvPicPr>
            <a:picLocks noChangeAspect="1" noChangeArrowheads="1"/>
          </p:cNvPicPr>
          <p:nvPr/>
        </p:nvPicPr>
        <p:blipFill>
          <a:blip r:embed="rId2"/>
          <a:srcRect t="3711" b="1898"/>
          <a:stretch>
            <a:fillRect/>
          </a:stretch>
        </p:blipFill>
        <p:spPr bwMode="auto">
          <a:xfrm>
            <a:off x="971550" y="981075"/>
            <a:ext cx="6553200" cy="582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Staff roles: Guidelines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685800" y="1196975"/>
            <a:ext cx="7772400" cy="4899025"/>
          </a:xfrm>
        </p:spPr>
        <p:txBody>
          <a:bodyPr/>
          <a:lstStyle/>
          <a:p>
            <a:pPr eaLnBrk="1" hangingPunct="1"/>
            <a:r>
              <a:rPr lang="en-GB" smtClean="0"/>
              <a:t>The MHRA safety guidelines (2015) set out staff roles for MR Responsible Person, MR Safety Expert, MR Authorised Person</a:t>
            </a:r>
          </a:p>
          <a:p>
            <a:pPr eaLnBrk="1" hangingPunct="1"/>
            <a:r>
              <a:rPr lang="en-GB" smtClean="0"/>
              <a:t>And categories of staff who access the MR contolled access area (CAA).</a:t>
            </a:r>
          </a:p>
          <a:p>
            <a:pPr eaLnBrk="1" hangingPunct="1"/>
            <a:r>
              <a:rPr lang="en-GB" smtClean="0"/>
              <a:t>Our local rules follow these guidelines.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116013" y="5589588"/>
            <a:ext cx="6938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/>
              <a:t>“Safety Guidelines for  Magnetic Resonance Imaging Equipment in Clinical Use”, MHRA 2015, v 4.2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MR Responsible Person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684213" y="1409700"/>
            <a:ext cx="7772400" cy="4899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Purpose and role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Delegated by Chief Executive or General Manager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Day-to-day responsibility for safety 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Provides continuity and consistency for the ongoing safe working practices of the department. 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Provides continuity when dealing with non-trivial MRI safety queries which can be protracted. 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is</a:t>
            </a:r>
            <a:r>
              <a:rPr lang="en-GB" sz="2000" b="1" smtClean="0"/>
              <a:t> NOT</a:t>
            </a:r>
            <a:r>
              <a:rPr lang="en-GB" sz="2000" smtClean="0"/>
              <a:t> the MR Safety Expert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Expertise required 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Enough  MR clinical expertise and safety knowledge to ensure that appropriate MR safety and training are delivered and updated to relevant staff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Usually a senior radiographer.</a:t>
            </a:r>
            <a:endParaRPr lang="en-GB" sz="2000" b="1" smtClean="0"/>
          </a:p>
        </p:txBody>
      </p:sp>
      <p:pic>
        <p:nvPicPr>
          <p:cNvPr id="16387" name="Picture 5" descr="\\XGGC.SCOT.NHS.UK\GGCData\FolderRedirects\GRI5\ALLWOSA894\My Documents\BeatsonLocalRules\yo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9213" y="0"/>
            <a:ext cx="27813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874713"/>
          </a:xfrm>
        </p:spPr>
        <p:txBody>
          <a:bodyPr/>
          <a:lstStyle/>
          <a:p>
            <a:pPr algn="l" eaLnBrk="1" hangingPunct="1"/>
            <a:r>
              <a:rPr lang="en-GB" smtClean="0"/>
              <a:t>MR Responsible Person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268413"/>
            <a:ext cx="8064500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b="1" smtClean="0"/>
              <a:t>Duties include: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b="1" smtClean="0"/>
              <a:t>Education and training</a:t>
            </a:r>
            <a:endParaRPr lang="en-GB" sz="2000" smtClean="0"/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Keep up to date with developments in MR safety 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Remain aware of local service developments and changes which may have an impact on the MRI service and/or MRI safety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Ensuring medical, technical, nursing and all other relevant staff groups are educated and trained appropriately, are familiar with all policies and are kept up to date.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b="1" smtClean="0"/>
              <a:t>Policies and Procedures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ensuring adequate written safety procedures, ethical approvals, work instructions, emergency procedures  ( local rules) are issued to all concerned  in consultation with the MRI safety expert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approving certification of authorized persons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produce written safety documents, version controlled and regularly updated.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Ensuring Safety and Good working practice policies are in place</a:t>
            </a:r>
          </a:p>
        </p:txBody>
      </p:sp>
      <p:pic>
        <p:nvPicPr>
          <p:cNvPr id="17411" name="Picture 2" descr="Image result for being responsi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8363" y="0"/>
            <a:ext cx="192563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874713"/>
          </a:xfrm>
        </p:spPr>
        <p:txBody>
          <a:bodyPr/>
          <a:lstStyle/>
          <a:p>
            <a:pPr algn="l" eaLnBrk="1" hangingPunct="1"/>
            <a:r>
              <a:rPr lang="en-GB" smtClean="0"/>
              <a:t>MR Responsible Person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341438"/>
            <a:ext cx="6553200" cy="51831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b="1" smtClean="0"/>
              <a:t>Duties include: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b="1" smtClean="0"/>
              <a:t>Records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Ensure records of staff training are kept and maintained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Ensuring the list of authorised MR staff is kept up-to-date and is displayed within the MRI Unit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Ensuring Magnet static magnetic field plots are displayed within the department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Ensuring objects within the Controlled access Area are labelled with MRI safety status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b="1" smtClean="0"/>
              <a:t>Patients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Liaise with other local staff groups to ensure the safe scanning of patient with active implanted medical devices</a:t>
            </a:r>
          </a:p>
        </p:txBody>
      </p:sp>
      <p:pic>
        <p:nvPicPr>
          <p:cNvPr id="18435" name="Picture 2" descr="Image result for being responsi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8363" y="0"/>
            <a:ext cx="192563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MR Safety Expert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685800" y="1196975"/>
            <a:ext cx="8710613" cy="5661025"/>
          </a:xfrm>
        </p:spPr>
        <p:txBody>
          <a:bodyPr/>
          <a:lstStyle/>
          <a:p>
            <a:pPr eaLnBrk="1" hangingPunct="1"/>
            <a:r>
              <a:rPr lang="en-GB" sz="2000" smtClean="0"/>
              <a:t>provides scientific advice to MR units</a:t>
            </a:r>
          </a:p>
          <a:p>
            <a:pPr eaLnBrk="1" hangingPunct="1"/>
            <a:r>
              <a:rPr lang="en-GB" sz="2000" smtClean="0"/>
              <a:t>requires expert knowledge of the physical principles of  MRI and detailed knowledge of MRI techniques</a:t>
            </a:r>
          </a:p>
          <a:p>
            <a:pPr eaLnBrk="1" hangingPunct="1">
              <a:buFontTx/>
              <a:buNone/>
            </a:pPr>
            <a:r>
              <a:rPr lang="en-GB" sz="2000" b="1" smtClean="0"/>
              <a:t>Duties include: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MR site planning 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Advising on procurement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Development of a safety framework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Advising on MRI safety governance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Advising and monitoring of local safety procedures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Conducting risk assessments pertaining to MRI safety issues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Investigation of adverse incidents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Advising on specific patient examinations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Advising on MRI safety information on implants and active implanted medical devices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Advising on safety aspects in respect of risk/benefit considerations for MR scanning</a:t>
            </a:r>
          </a:p>
          <a:p>
            <a:pPr eaLnBrk="1" hangingPunct="1"/>
            <a:r>
              <a:rPr lang="en-GB" sz="2000" smtClean="0"/>
              <a:t>Usually a medical physicist who is a HCPC registered Clinical Scientist.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MR Authorised Person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31800" y="1412875"/>
          <a:ext cx="8280400" cy="4525963"/>
        </p:xfrm>
        <a:graphic>
          <a:graphicData uri="http://schemas.openxmlformats.org/drawingml/2006/table">
            <a:tbl>
              <a:tblPr/>
              <a:tblGrid>
                <a:gridCol w="3622902"/>
                <a:gridCol w="1869371"/>
                <a:gridCol w="2788647"/>
              </a:tblGrid>
              <a:tr h="781345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500" dirty="0" smtClean="0"/>
                        <a:t>STAFF GROUP</a:t>
                      </a:r>
                      <a:endParaRPr lang="en-GB" sz="1500" dirty="0"/>
                    </a:p>
                  </a:txBody>
                  <a:tcPr marL="72947" marR="72947" marT="40526" marB="40526" anchor="ctr">
                    <a:lnL>
                      <a:noFill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500" dirty="0"/>
                        <a:t>MR ENVIRONMENT</a:t>
                      </a:r>
                    </a:p>
                    <a:p>
                      <a:pPr algn="l" fontAlgn="base"/>
                      <a:r>
                        <a:rPr lang="en-GB" sz="1500" dirty="0"/>
                        <a:t>( Scan Room)</a:t>
                      </a:r>
                    </a:p>
                  </a:txBody>
                  <a:tcPr marL="72947" marR="72947" marT="40526" marB="40526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500" dirty="0"/>
                        <a:t>MR CONTROLLED ACCESS AREA outside MR environment</a:t>
                      </a:r>
                    </a:p>
                  </a:txBody>
                  <a:tcPr marL="72947" marR="72947" marT="40526" marB="40526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81637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500" b="1" dirty="0"/>
                        <a:t>Authorised person</a:t>
                      </a:r>
                      <a:r>
                        <a:rPr lang="en-GB" sz="1500" dirty="0"/>
                        <a:t> </a:t>
                      </a:r>
                      <a:r>
                        <a:rPr lang="en-GB" sz="1500" b="1" dirty="0"/>
                        <a:t>Non MR environment</a:t>
                      </a:r>
                      <a:endParaRPr lang="en-GB" sz="1500" dirty="0"/>
                    </a:p>
                    <a:p>
                      <a:pPr algn="l" fontAlgn="base"/>
                      <a:r>
                        <a:rPr lang="en-GB" sz="1500" dirty="0"/>
                        <a:t>eg Clerical staff, management staff, radiologists without formal safety training</a:t>
                      </a:r>
                    </a:p>
                  </a:txBody>
                  <a:tcPr marL="72947" marR="72947" marT="40526" marB="40526" anchor="ctr">
                    <a:lnL>
                      <a:noFill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500"/>
                        <a:t>May not enter without supervision</a:t>
                      </a:r>
                    </a:p>
                  </a:txBody>
                  <a:tcPr marL="72947" marR="72947" marT="40526" marB="40526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500"/>
                        <a:t>May enter and supervise</a:t>
                      </a:r>
                    </a:p>
                  </a:txBody>
                  <a:tcPr marL="72947" marR="72947" marT="40526" marB="40526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14775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500" b="1"/>
                        <a:t>Authorised person MR environment</a:t>
                      </a:r>
                      <a:endParaRPr lang="en-GB" sz="1500"/>
                    </a:p>
                    <a:p>
                      <a:pPr algn="l" fontAlgn="base"/>
                      <a:r>
                        <a:rPr lang="en-GB" sz="1500"/>
                        <a:t>eg Supporting clinical staff, junior researchers</a:t>
                      </a:r>
                    </a:p>
                  </a:txBody>
                  <a:tcPr marL="72947" marR="72947" marT="40526" marB="40526" anchor="ctr">
                    <a:lnL>
                      <a:noFill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500"/>
                        <a:t>May enter</a:t>
                      </a:r>
                    </a:p>
                  </a:txBody>
                  <a:tcPr marL="72947" marR="72947" marT="40526" marB="40526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500"/>
                        <a:t>May enter and supervise</a:t>
                      </a:r>
                    </a:p>
                  </a:txBody>
                  <a:tcPr marL="72947" marR="72947" marT="40526" marB="40526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48206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500" b="1"/>
                        <a:t>Authorised person - supervisor</a:t>
                      </a:r>
                      <a:endParaRPr lang="en-GB" sz="1500"/>
                    </a:p>
                    <a:p>
                      <a:pPr algn="l" fontAlgn="base"/>
                      <a:r>
                        <a:rPr lang="en-GB" sz="1500"/>
                        <a:t>eg Radiographer, researcher with appropriate training</a:t>
                      </a:r>
                    </a:p>
                  </a:txBody>
                  <a:tcPr marL="72947" marR="72947" marT="40526" marB="40526" anchor="ctr">
                    <a:lnL>
                      <a:noFill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500"/>
                        <a:t>May enter and supervise</a:t>
                      </a:r>
                    </a:p>
                  </a:txBody>
                  <a:tcPr marL="72947" marR="72947" marT="40526" marB="40526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500" dirty="0"/>
                        <a:t>May enter and supervise</a:t>
                      </a:r>
                    </a:p>
                  </a:txBody>
                  <a:tcPr marL="72947" marR="72947" marT="40526" marB="40526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772400" cy="874713"/>
          </a:xfrm>
        </p:spPr>
        <p:txBody>
          <a:bodyPr/>
          <a:lstStyle/>
          <a:p>
            <a:pPr algn="l" eaLnBrk="1" hangingPunct="1"/>
            <a:r>
              <a:rPr lang="en-GB" smtClean="0"/>
              <a:t>MR Authorised Person</a:t>
            </a:r>
          </a:p>
        </p:txBody>
      </p:sp>
      <p:graphicFrame>
        <p:nvGraphicFramePr>
          <p:cNvPr id="28695" name="Group 23"/>
          <p:cNvGraphicFramePr>
            <a:graphicFrameLocks noGrp="1"/>
          </p:cNvGraphicFramePr>
          <p:nvPr>
            <p:ph idx="4294967295"/>
          </p:nvPr>
        </p:nvGraphicFramePr>
        <p:xfrm>
          <a:off x="431800" y="1412875"/>
          <a:ext cx="8280400" cy="4524375"/>
        </p:xfrm>
        <a:graphic>
          <a:graphicData uri="http://schemas.openxmlformats.org/drawingml/2006/table">
            <a:tbl>
              <a:tblPr/>
              <a:tblGrid>
                <a:gridCol w="3622675"/>
                <a:gridCol w="1870075"/>
                <a:gridCol w="2787650"/>
              </a:tblGrid>
              <a:tr h="78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STAFF GROUP</a:t>
                      </a:r>
                    </a:p>
                  </a:txBody>
                  <a:tcPr marL="72947" marR="72947" marT="40526" marB="40526" anchor="ctr" horzOverflow="overflow">
                    <a:lnL>
                      <a:noFill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MR ENVIRONMENT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( Scan Room)</a:t>
                      </a:r>
                    </a:p>
                  </a:txBody>
                  <a:tcPr marL="72947" marR="72947" marT="40526" marB="40526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MR CONTROLLED ACCESS AREA outside MR environment</a:t>
                      </a:r>
                    </a:p>
                  </a:txBody>
                  <a:tcPr marL="72947" marR="72947" marT="40526" marB="40526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48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Authorised person</a:t>
                      </a: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</a:t>
                      </a:r>
                      <a:r>
                        <a:rPr kumimoji="0" lang="en-GB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Non MR environment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eg Clerical staff, management staff, radiologists without formal safety training</a:t>
                      </a:r>
                    </a:p>
                  </a:txBody>
                  <a:tcPr marL="72947" marR="72947" marT="40526" marB="40526" anchor="ctr" horzOverflow="overflow">
                    <a:lnL>
                      <a:noFill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May not enter without supervision</a:t>
                      </a:r>
                    </a:p>
                  </a:txBody>
                  <a:tcPr marL="72947" marR="72947" marT="40526" marB="40526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May enter</a:t>
                      </a: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and supervise</a:t>
                      </a:r>
                    </a:p>
                  </a:txBody>
                  <a:tcPr marL="72947" marR="72947" marT="40526" marB="40526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01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Authorised person MR environment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eg Supporting clinical staff, junior researchers</a:t>
                      </a:r>
                    </a:p>
                  </a:txBody>
                  <a:tcPr marL="72947" marR="72947" marT="40526" marB="40526" anchor="ctr" horzOverflow="overflow">
                    <a:lnL>
                      <a:noFill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May enter</a:t>
                      </a:r>
                    </a:p>
                  </a:txBody>
                  <a:tcPr marL="72947" marR="72947" marT="40526" marB="40526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May enter and supervise</a:t>
                      </a:r>
                    </a:p>
                  </a:txBody>
                  <a:tcPr marL="72947" marR="72947" marT="40526" marB="40526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247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Authorised person - supervisor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eg Radiographer, researcher with appropriate training</a:t>
                      </a:r>
                    </a:p>
                  </a:txBody>
                  <a:tcPr marL="72947" marR="72947" marT="40526" marB="40526" anchor="ctr" horzOverflow="overflow">
                    <a:lnL>
                      <a:noFill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May enter and supervise</a:t>
                      </a:r>
                    </a:p>
                  </a:txBody>
                  <a:tcPr marL="72947" marR="72947" marT="40526" marB="40526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May enter and supervise</a:t>
                      </a:r>
                    </a:p>
                  </a:txBody>
                  <a:tcPr marL="72947" marR="72947" marT="40526" marB="40526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1527175" y="6040438"/>
            <a:ext cx="565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0066"/>
                </a:solidFill>
              </a:rPr>
              <a:t>In NHSGGC they may only enter – not also supervise.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MR Authorised Person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685800" y="1196975"/>
            <a:ext cx="7772400" cy="4899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700" smtClean="0"/>
              <a:t>Certified by the MR responsible person when they have completed satisfactory training</a:t>
            </a:r>
          </a:p>
          <a:p>
            <a:pPr eaLnBrk="1" hangingPunct="1">
              <a:lnSpc>
                <a:spcPct val="90000"/>
              </a:lnSpc>
            </a:pPr>
            <a:r>
              <a:rPr lang="en-GB" sz="2700" smtClean="0"/>
              <a:t>Listed on a certified list</a:t>
            </a:r>
          </a:p>
          <a:p>
            <a:pPr eaLnBrk="1" hangingPunct="1">
              <a:lnSpc>
                <a:spcPct val="90000"/>
              </a:lnSpc>
            </a:pPr>
            <a:r>
              <a:rPr lang="en-GB" sz="2700" smtClean="0"/>
              <a:t>Must keep an appropriate record of their MR training. An annual screening of all authorised persons is to be kept by the responsible person</a:t>
            </a:r>
          </a:p>
          <a:p>
            <a:pPr eaLnBrk="1" hangingPunct="1">
              <a:lnSpc>
                <a:spcPct val="90000"/>
              </a:lnSpc>
            </a:pPr>
            <a:r>
              <a:rPr lang="en-GB" sz="2700" smtClean="0"/>
              <a:t>Must complete and pass a screening questionnaire annually</a:t>
            </a:r>
          </a:p>
          <a:p>
            <a:pPr eaLnBrk="1" hangingPunct="1">
              <a:lnSpc>
                <a:spcPct val="90000"/>
              </a:lnSpc>
            </a:pPr>
            <a:r>
              <a:rPr lang="en-GB" sz="2700" smtClean="0"/>
              <a:t>Must satisfy themselves at all times that they conform to the requirements of the screening process.</a:t>
            </a:r>
          </a:p>
          <a:p>
            <a:pPr eaLnBrk="1" hangingPunct="1">
              <a:lnSpc>
                <a:spcPct val="90000"/>
              </a:lnSpc>
            </a:pPr>
            <a:endParaRPr lang="en-GB" sz="27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hsggc_white">
  <a:themeElements>
    <a:clrScheme name="nhsggc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hsggc_whi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08" charset="-128"/>
          </a:defRPr>
        </a:defPPr>
      </a:lstStyle>
    </a:lnDef>
  </a:objectDefaults>
  <a:extraClrSchemeLst>
    <a:extraClrScheme>
      <a:clrScheme name="nhsggc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sggc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sggc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sggc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sggc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sggc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sggc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sggc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sggc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sggc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sggc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sggc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DWI_IPEM_talkAllwood</Template>
  <TotalTime>1425</TotalTime>
  <Words>773</Words>
  <Application>Microsoft Office PowerPoint</Application>
  <PresentationFormat>On-screen Show (4:3)</PresentationFormat>
  <Paragraphs>124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ＭＳ Ｐゴシック</vt:lpstr>
      <vt:lpstr>Calibri</vt:lpstr>
      <vt:lpstr>Wingdings</vt:lpstr>
      <vt:lpstr>nhsggc_white</vt:lpstr>
      <vt:lpstr>nhsggc_white</vt:lpstr>
      <vt:lpstr>Slide 1</vt:lpstr>
      <vt:lpstr>Staff roles: Guidelines</vt:lpstr>
      <vt:lpstr>MR Responsible Person</vt:lpstr>
      <vt:lpstr>MR Responsible Person</vt:lpstr>
      <vt:lpstr>MR Responsible Person</vt:lpstr>
      <vt:lpstr>MR Safety Expert</vt:lpstr>
      <vt:lpstr>MR Authorised Person</vt:lpstr>
      <vt:lpstr>MR Authorised Person</vt:lpstr>
      <vt:lpstr>MR Authorised Person</vt:lpstr>
      <vt:lpstr>Staff categories: A</vt:lpstr>
      <vt:lpstr>Staff categories: B</vt:lpstr>
      <vt:lpstr>Staff categories: C</vt:lpstr>
      <vt:lpstr>Staff categories: D</vt:lpstr>
      <vt:lpstr>Training requirements for each category</vt:lpstr>
    </vt:vector>
  </TitlesOfParts>
  <Company>NHS Greater Glasgow and Clyde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allwosa894</dc:creator>
  <cp:lastModifiedBy>FOSTEJO843</cp:lastModifiedBy>
  <cp:revision>88</cp:revision>
  <dcterms:created xsi:type="dcterms:W3CDTF">2017-05-15T10:43:56Z</dcterms:created>
  <dcterms:modified xsi:type="dcterms:W3CDTF">2017-06-08T16:05:42Z</dcterms:modified>
</cp:coreProperties>
</file>