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71" r:id="rId6"/>
    <p:sldId id="261" r:id="rId7"/>
    <p:sldId id="262" r:id="rId8"/>
    <p:sldId id="263" r:id="rId9"/>
    <p:sldId id="264" r:id="rId10"/>
    <p:sldId id="267" r:id="rId11"/>
    <p:sldId id="265" r:id="rId12"/>
    <p:sldId id="266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4A03A-7977-4505-9710-4EB3A73AA917}" type="datetimeFigureOut">
              <a:rPr lang="en-GB" smtClean="0"/>
              <a:t>07/06/2017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CCBBA-70C6-4F8F-B09E-319457E4D3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1659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4A03A-7977-4505-9710-4EB3A73AA917}" type="datetimeFigureOut">
              <a:rPr lang="en-GB" smtClean="0"/>
              <a:t>07/06/2017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CCBBA-70C6-4F8F-B09E-319457E4D3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86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4A03A-7977-4505-9710-4EB3A73AA917}" type="datetimeFigureOut">
              <a:rPr lang="en-GB" smtClean="0"/>
              <a:t>07/06/2017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CCBBA-70C6-4F8F-B09E-319457E4D3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035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4A03A-7977-4505-9710-4EB3A73AA917}" type="datetimeFigureOut">
              <a:rPr lang="en-GB" smtClean="0"/>
              <a:t>07/06/2017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CCBBA-70C6-4F8F-B09E-319457E4D3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5051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4A03A-7977-4505-9710-4EB3A73AA917}" type="datetimeFigureOut">
              <a:rPr lang="en-GB" smtClean="0"/>
              <a:t>07/06/2017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CCBBA-70C6-4F8F-B09E-319457E4D3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9869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4A03A-7977-4505-9710-4EB3A73AA917}" type="datetimeFigureOut">
              <a:rPr lang="en-GB" smtClean="0"/>
              <a:t>07/06/2017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CCBBA-70C6-4F8F-B09E-319457E4D3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4247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4A03A-7977-4505-9710-4EB3A73AA917}" type="datetimeFigureOut">
              <a:rPr lang="en-GB" smtClean="0"/>
              <a:t>07/06/2017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CCBBA-70C6-4F8F-B09E-319457E4D3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5884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4A03A-7977-4505-9710-4EB3A73AA917}" type="datetimeFigureOut">
              <a:rPr lang="en-GB" smtClean="0"/>
              <a:t>07/06/2017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CCBBA-70C6-4F8F-B09E-319457E4D3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2210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4A03A-7977-4505-9710-4EB3A73AA917}" type="datetimeFigureOut">
              <a:rPr lang="en-GB" smtClean="0"/>
              <a:t>07/06/2017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CCBBA-70C6-4F8F-B09E-319457E4D3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5329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4A03A-7977-4505-9710-4EB3A73AA917}" type="datetimeFigureOut">
              <a:rPr lang="en-GB" smtClean="0"/>
              <a:t>07/06/2017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CCBBA-70C6-4F8F-B09E-319457E4D3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8437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4A03A-7977-4505-9710-4EB3A73AA917}" type="datetimeFigureOut">
              <a:rPr lang="en-GB" smtClean="0"/>
              <a:t>07/06/2017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CCBBA-70C6-4F8F-B09E-319457E4D3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5862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94A03A-7977-4505-9710-4EB3A73AA917}" type="datetimeFigureOut">
              <a:rPr lang="en-GB" smtClean="0"/>
              <a:t>07/06/2017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4CCBBA-70C6-4F8F-B09E-319457E4D3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0566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The </a:t>
            </a:r>
            <a:r>
              <a:rPr lang="en-GB" dirty="0" err="1"/>
              <a:t>Gd</a:t>
            </a:r>
            <a:r>
              <a:rPr lang="en-GB" dirty="0"/>
              <a:t> the Bad and the Ugly?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An Update on </a:t>
            </a:r>
            <a:r>
              <a:rPr lang="en-GB" dirty="0" err="1"/>
              <a:t>Gd</a:t>
            </a:r>
            <a:r>
              <a:rPr lang="en-GB" dirty="0"/>
              <a:t> Accumulation in the Brain</a:t>
            </a:r>
          </a:p>
          <a:p>
            <a:endParaRPr lang="en-GB" dirty="0"/>
          </a:p>
          <a:p>
            <a:r>
              <a:rPr lang="en-GB" dirty="0"/>
              <a:t>Dr David Brennan</a:t>
            </a:r>
          </a:p>
          <a:p>
            <a:r>
              <a:rPr lang="en-GB" dirty="0"/>
              <a:t>dbrennan@nhs.net</a:t>
            </a:r>
          </a:p>
        </p:txBody>
      </p:sp>
      <p:pic>
        <p:nvPicPr>
          <p:cNvPr id="1026" name="Picture 2" descr="Image result for NHSGGC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4162" y="5291176"/>
            <a:ext cx="1953027" cy="1406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dcpb.org/training/images/dcpb_logo.jpg?crc=406654618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542" y="5437166"/>
            <a:ext cx="3095625" cy="1114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2949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Is all </a:t>
            </a:r>
            <a:r>
              <a:rPr lang="en-GB" dirty="0" err="1"/>
              <a:t>Gd</a:t>
            </a:r>
            <a:r>
              <a:rPr lang="en-GB" dirty="0"/>
              <a:t> as Bad and as Ugly?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n-GB" dirty="0"/>
              <a:t>Four main types of GBCA</a:t>
            </a:r>
          </a:p>
          <a:p>
            <a:pPr lvl="1"/>
            <a:r>
              <a:rPr lang="en-GB" dirty="0"/>
              <a:t>Ionic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Linear</a:t>
            </a:r>
          </a:p>
          <a:p>
            <a:pPr lvl="1"/>
            <a:r>
              <a:rPr lang="en-GB" dirty="0"/>
              <a:t>Non-Ionic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Linear</a:t>
            </a:r>
          </a:p>
          <a:p>
            <a:pPr lvl="1"/>
            <a:r>
              <a:rPr lang="en-GB" dirty="0"/>
              <a:t>Ionic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Macrocyclic</a:t>
            </a:r>
          </a:p>
          <a:p>
            <a:pPr lvl="1"/>
            <a:r>
              <a:rPr lang="en-GB" dirty="0"/>
              <a:t>Non-Ionic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Macrocyclic</a:t>
            </a: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276762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5073" y="1365337"/>
            <a:ext cx="5994975" cy="5135823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GBCAs</a:t>
            </a:r>
          </a:p>
        </p:txBody>
      </p:sp>
      <p:sp>
        <p:nvSpPr>
          <p:cNvPr id="6" name="Rectangle 5"/>
          <p:cNvSpPr/>
          <p:nvPr/>
        </p:nvSpPr>
        <p:spPr>
          <a:xfrm>
            <a:off x="2955073" y="1365337"/>
            <a:ext cx="5542156" cy="17124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2680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Is all </a:t>
            </a:r>
            <a:r>
              <a:rPr lang="en-GB" dirty="0" err="1"/>
              <a:t>Gd</a:t>
            </a:r>
            <a:r>
              <a:rPr lang="en-GB" dirty="0"/>
              <a:t> as Bad and as Ugly?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n-GB" dirty="0"/>
              <a:t>T1 Shortening only detected in linear GBCA</a:t>
            </a:r>
          </a:p>
          <a:p>
            <a:pPr lvl="1"/>
            <a:r>
              <a:rPr lang="en-GB" dirty="0" err="1"/>
              <a:t>Omniscan</a:t>
            </a:r>
            <a:r>
              <a:rPr lang="en-GB" dirty="0"/>
              <a:t>, </a:t>
            </a:r>
            <a:r>
              <a:rPr lang="en-GB" dirty="0" err="1"/>
              <a:t>Magnevist</a:t>
            </a:r>
            <a:r>
              <a:rPr lang="en-GB" dirty="0"/>
              <a:t>, </a:t>
            </a:r>
            <a:r>
              <a:rPr lang="en-GB" dirty="0" err="1"/>
              <a:t>MultiHance</a:t>
            </a:r>
            <a:r>
              <a:rPr lang="en-GB" dirty="0"/>
              <a:t> etc</a:t>
            </a:r>
          </a:p>
          <a:p>
            <a:r>
              <a:rPr lang="en-GB" dirty="0"/>
              <a:t>No T1 shortening detected</a:t>
            </a:r>
          </a:p>
          <a:p>
            <a:pPr lvl="1"/>
            <a:r>
              <a:rPr lang="en-GB" dirty="0" err="1"/>
              <a:t>Dotarem</a:t>
            </a:r>
            <a:r>
              <a:rPr lang="en-GB" dirty="0"/>
              <a:t>, </a:t>
            </a:r>
            <a:r>
              <a:rPr lang="en-GB" dirty="0" err="1"/>
              <a:t>Prohance</a:t>
            </a:r>
            <a:r>
              <a:rPr lang="en-GB" dirty="0"/>
              <a:t>, </a:t>
            </a:r>
            <a:r>
              <a:rPr lang="en-GB" dirty="0" err="1"/>
              <a:t>Gadovist</a:t>
            </a:r>
            <a:r>
              <a:rPr lang="en-GB" baseline="30000" dirty="0"/>
              <a:t>*</a:t>
            </a:r>
            <a:endParaRPr lang="en-GB" dirty="0"/>
          </a:p>
          <a:p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1299990" y="6422834"/>
            <a:ext cx="8328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*Some disputed enhancement has been detected (not replicated)</a:t>
            </a:r>
          </a:p>
        </p:txBody>
      </p:sp>
    </p:spTree>
    <p:extLst>
      <p:ext uri="{BB962C8B-B14F-4D97-AF65-F5344CB8AC3E}">
        <p14:creationId xmlns:p14="http://schemas.microsoft.com/office/powerpoint/2010/main" val="21485536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Is Brain </a:t>
            </a:r>
            <a:r>
              <a:rPr lang="en-GB" dirty="0" err="1"/>
              <a:t>Gd</a:t>
            </a:r>
            <a:r>
              <a:rPr lang="en-GB" dirty="0"/>
              <a:t> Bad and as Ugly?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n-GB" dirty="0"/>
              <a:t>No known clinical neural correlate yet detected</a:t>
            </a:r>
          </a:p>
          <a:p>
            <a:pPr lvl="1"/>
            <a:r>
              <a:rPr lang="en-GB" dirty="0"/>
              <a:t>Where </a:t>
            </a:r>
            <a:r>
              <a:rPr lang="en-GB" dirty="0" err="1"/>
              <a:t>Gd</a:t>
            </a:r>
            <a:r>
              <a:rPr lang="en-GB" dirty="0"/>
              <a:t> has been detected no neurological symptoms reported</a:t>
            </a:r>
          </a:p>
          <a:p>
            <a:r>
              <a:rPr lang="en-GB" dirty="0"/>
              <a:t>However, due to reports of non-specific symptoms (GDD), care required</a:t>
            </a:r>
          </a:p>
          <a:p>
            <a:pPr lvl="1"/>
            <a:r>
              <a:rPr lang="en-GB" dirty="0"/>
              <a:t>Further research required as well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95054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To </a:t>
            </a:r>
            <a:r>
              <a:rPr lang="en-GB" dirty="0" err="1"/>
              <a:t>Gd</a:t>
            </a:r>
            <a:r>
              <a:rPr lang="en-GB" dirty="0"/>
              <a:t> or Not to </a:t>
            </a:r>
            <a:r>
              <a:rPr lang="en-GB" dirty="0" err="1"/>
              <a:t>Gd</a:t>
            </a:r>
            <a:r>
              <a:rPr lang="en-GB" dirty="0"/>
              <a:t>?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n-GB" dirty="0"/>
              <a:t>FDA and NIH  (US) recommendations</a:t>
            </a:r>
          </a:p>
          <a:p>
            <a:pPr lvl="1"/>
            <a:r>
              <a:rPr lang="en-GB" dirty="0"/>
              <a:t>“</a:t>
            </a:r>
            <a:r>
              <a:rPr lang="en-GB" dirty="0">
                <a:solidFill>
                  <a:schemeClr val="accent1"/>
                </a:solidFill>
              </a:rPr>
              <a:t>Limiting GBCA use to clinical circumstances in which the additional information provided by the contrast is necessary</a:t>
            </a:r>
            <a:r>
              <a:rPr lang="en-GB" dirty="0"/>
              <a:t>”</a:t>
            </a:r>
          </a:p>
          <a:p>
            <a:r>
              <a:rPr lang="en-GB" dirty="0"/>
              <a:t>EMA (2017)</a:t>
            </a:r>
          </a:p>
          <a:p>
            <a:pPr lvl="1"/>
            <a:r>
              <a:rPr lang="en-GB" dirty="0"/>
              <a:t>Continuing to evaluate the risk of </a:t>
            </a:r>
            <a:r>
              <a:rPr lang="en-GB" dirty="0" err="1"/>
              <a:t>Gd</a:t>
            </a:r>
            <a:r>
              <a:rPr lang="en-GB" dirty="0"/>
              <a:t> deposition</a:t>
            </a:r>
          </a:p>
          <a:p>
            <a:pPr lvl="1"/>
            <a:r>
              <a:rPr lang="en-GB" dirty="0"/>
              <a:t>Pharmacovigilance Risk Assessment Committee (PRAC)</a:t>
            </a:r>
          </a:p>
          <a:p>
            <a:pPr lvl="1"/>
            <a:r>
              <a:rPr lang="en-GB" dirty="0"/>
              <a:t>PRAC will provide recommendations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00298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should we do?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lvl="1"/>
            <a:r>
              <a:rPr lang="en-GB" sz="2800" dirty="0"/>
              <a:t>Continue to monitor developments</a:t>
            </a:r>
          </a:p>
          <a:p>
            <a:pPr lvl="1"/>
            <a:r>
              <a:rPr lang="en-GB" sz="2800" dirty="0"/>
              <a:t>Obtain information on previous GBCA administration</a:t>
            </a:r>
          </a:p>
          <a:p>
            <a:pPr lvl="1"/>
            <a:r>
              <a:rPr lang="en-GB" sz="2800" dirty="0"/>
              <a:t>Be more critical on the need for GBCA, </a:t>
            </a:r>
          </a:p>
          <a:p>
            <a:pPr lvl="2"/>
            <a:r>
              <a:rPr lang="en-GB" sz="2400" dirty="0"/>
              <a:t>Especially in paediatrics</a:t>
            </a:r>
          </a:p>
          <a:p>
            <a:pPr lvl="1"/>
            <a:r>
              <a:rPr lang="en-GB" sz="2800" dirty="0"/>
              <a:t>Preferentially use macrocyclic GBCAs</a:t>
            </a:r>
          </a:p>
          <a:p>
            <a:pPr lvl="2"/>
            <a:r>
              <a:rPr lang="en-GB" sz="2400" dirty="0"/>
              <a:t>Paediatrics</a:t>
            </a:r>
          </a:p>
          <a:p>
            <a:pPr lvl="2"/>
            <a:r>
              <a:rPr lang="en-GB" sz="2400" dirty="0"/>
              <a:t>Likely multiple doses required, </a:t>
            </a:r>
            <a:r>
              <a:rPr lang="en-GB" sz="2400" dirty="0" err="1"/>
              <a:t>e.g</a:t>
            </a:r>
            <a:r>
              <a:rPr lang="en-GB" sz="2400" dirty="0"/>
              <a:t> </a:t>
            </a:r>
            <a:r>
              <a:rPr lang="en-GB" sz="2400" dirty="0" err="1"/>
              <a:t>Crohns</a:t>
            </a:r>
            <a:r>
              <a:rPr lang="en-GB" sz="2400" dirty="0"/>
              <a:t> or MS</a:t>
            </a:r>
          </a:p>
          <a:p>
            <a:pPr lvl="1"/>
            <a:r>
              <a:rPr lang="en-GB" sz="2800" dirty="0"/>
              <a:t>Report any T1 enhancement</a:t>
            </a:r>
          </a:p>
          <a:p>
            <a:pPr lvl="1"/>
            <a:r>
              <a:rPr lang="en-GB" sz="2800" dirty="0"/>
              <a:t>But, don’t deny benefits of GBCA unnecessarily. </a:t>
            </a:r>
          </a:p>
          <a:p>
            <a:pPr lvl="2"/>
            <a:endParaRPr lang="en-GB" dirty="0"/>
          </a:p>
          <a:p>
            <a:pPr lvl="1"/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98238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Gadolinium Based Contrast Agents (GBCA)</a:t>
            </a:r>
          </a:p>
          <a:p>
            <a:pPr lvl="1"/>
            <a:r>
              <a:rPr lang="en-GB" dirty="0"/>
              <a:t>Available commercially since 1988</a:t>
            </a:r>
          </a:p>
          <a:p>
            <a:pPr lvl="1"/>
            <a:r>
              <a:rPr lang="en-GB" dirty="0"/>
              <a:t>Used internationally in more than 100 million patients</a:t>
            </a:r>
          </a:p>
          <a:p>
            <a:pPr lvl="1"/>
            <a:r>
              <a:rPr lang="en-GB" dirty="0"/>
              <a:t>30-45% of all clinical studies today</a:t>
            </a:r>
          </a:p>
          <a:p>
            <a:pPr lvl="1"/>
            <a:r>
              <a:rPr lang="en-GB" dirty="0"/>
              <a:t>Acute adverse reactions – 0.08% - 0.12%*</a:t>
            </a:r>
          </a:p>
          <a:p>
            <a:r>
              <a:rPr lang="en-GB" dirty="0"/>
              <a:t>Requirements</a:t>
            </a:r>
          </a:p>
          <a:p>
            <a:pPr lvl="1"/>
            <a:r>
              <a:rPr lang="en-GB" dirty="0"/>
              <a:t>High </a:t>
            </a:r>
            <a:r>
              <a:rPr lang="en-GB" dirty="0" err="1"/>
              <a:t>relaxivity</a:t>
            </a:r>
            <a:r>
              <a:rPr lang="en-GB" dirty="0"/>
              <a:t> – Reduce T</a:t>
            </a:r>
            <a:r>
              <a:rPr lang="en-GB" baseline="-25000" dirty="0"/>
              <a:t>1</a:t>
            </a:r>
            <a:r>
              <a:rPr lang="en-GB" dirty="0"/>
              <a:t> and/or T</a:t>
            </a:r>
            <a:r>
              <a:rPr lang="en-GB" baseline="-25000" dirty="0"/>
              <a:t>2</a:t>
            </a:r>
          </a:p>
          <a:p>
            <a:pPr lvl="1"/>
            <a:r>
              <a:rPr lang="en-GB" dirty="0"/>
              <a:t>High stability – Avoid losing Gd</a:t>
            </a:r>
            <a:r>
              <a:rPr lang="en-GB" baseline="30000" dirty="0"/>
              <a:t>+3</a:t>
            </a:r>
            <a:r>
              <a:rPr lang="en-GB" dirty="0"/>
              <a:t> ion</a:t>
            </a:r>
          </a:p>
          <a:p>
            <a:pPr lvl="1"/>
            <a:r>
              <a:rPr lang="en-GB" dirty="0"/>
              <a:t>Rapid clearance – Urinary and biliary</a:t>
            </a:r>
          </a:p>
          <a:p>
            <a:pPr lvl="1"/>
            <a:endParaRPr lang="en-GB" baseline="-25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E1BD346-C79C-48A6-BC1A-28FBE94A5965}"/>
              </a:ext>
            </a:extLst>
          </p:cNvPr>
          <p:cNvSpPr txBox="1"/>
          <p:nvPr/>
        </p:nvSpPr>
        <p:spPr>
          <a:xfrm>
            <a:off x="1426464" y="6291072"/>
            <a:ext cx="8220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*Radiol Med. 2017 Mar 30. doi: 10.1007/s11547-017-0757-3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971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Gadolinium Based Contrast Agents (GBCA)</a:t>
            </a:r>
          </a:p>
          <a:p>
            <a:pPr lvl="1"/>
            <a:r>
              <a:rPr lang="en-GB" dirty="0"/>
              <a:t>Available commercially since 1988</a:t>
            </a:r>
          </a:p>
          <a:p>
            <a:pPr lvl="1"/>
            <a:r>
              <a:rPr lang="en-GB" dirty="0"/>
              <a:t>Used internationally in more than 100 million patients</a:t>
            </a:r>
          </a:p>
          <a:p>
            <a:pPr lvl="1"/>
            <a:r>
              <a:rPr lang="en-GB" dirty="0"/>
              <a:t>30-45% of all clinical studies today</a:t>
            </a:r>
          </a:p>
          <a:p>
            <a:pPr lvl="1"/>
            <a:r>
              <a:rPr lang="en-GB" dirty="0"/>
              <a:t>Acute adverse reactions – 0.08% - 0.12%*</a:t>
            </a:r>
          </a:p>
          <a:p>
            <a:r>
              <a:rPr lang="en-GB" dirty="0"/>
              <a:t>Requirements</a:t>
            </a:r>
          </a:p>
          <a:p>
            <a:pPr lvl="1"/>
            <a:r>
              <a:rPr lang="en-GB" dirty="0"/>
              <a:t>High </a:t>
            </a:r>
            <a:r>
              <a:rPr lang="en-GB" dirty="0" err="1"/>
              <a:t>relaxivity</a:t>
            </a:r>
            <a:r>
              <a:rPr lang="en-GB" dirty="0"/>
              <a:t> – Reduce T</a:t>
            </a:r>
            <a:r>
              <a:rPr lang="en-GB" baseline="-25000" dirty="0"/>
              <a:t>1</a:t>
            </a:r>
            <a:r>
              <a:rPr lang="en-GB" dirty="0"/>
              <a:t> and/or T</a:t>
            </a:r>
            <a:r>
              <a:rPr lang="en-GB" baseline="-25000" dirty="0"/>
              <a:t>2</a:t>
            </a:r>
          </a:p>
          <a:p>
            <a:pPr lvl="1"/>
            <a:r>
              <a:rPr lang="en-GB" dirty="0">
                <a:solidFill>
                  <a:schemeClr val="accent1"/>
                </a:solidFill>
              </a:rPr>
              <a:t>High stability – Avoid losing Gd</a:t>
            </a:r>
            <a:r>
              <a:rPr lang="en-GB" baseline="30000" dirty="0">
                <a:solidFill>
                  <a:schemeClr val="accent1"/>
                </a:solidFill>
              </a:rPr>
              <a:t>+3</a:t>
            </a:r>
            <a:r>
              <a:rPr lang="en-GB" dirty="0">
                <a:solidFill>
                  <a:schemeClr val="accent1"/>
                </a:solidFill>
              </a:rPr>
              <a:t> ion</a:t>
            </a:r>
          </a:p>
          <a:p>
            <a:pPr lvl="1"/>
            <a:r>
              <a:rPr lang="en-GB" dirty="0"/>
              <a:t>Rapid clearance – Urinary and biliary</a:t>
            </a:r>
          </a:p>
          <a:p>
            <a:pPr lvl="1"/>
            <a:endParaRPr lang="en-GB" baseline="-25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9B28C2D-44AA-401E-A80B-C2BFB0B34CF0}"/>
              </a:ext>
            </a:extLst>
          </p:cNvPr>
          <p:cNvSpPr txBox="1"/>
          <p:nvPr/>
        </p:nvSpPr>
        <p:spPr>
          <a:xfrm>
            <a:off x="1426464" y="6291072"/>
            <a:ext cx="8220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*Radiol Med. 2017 Mar 30. doi: 10.1007/s11547-017-0757-3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09168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Toxicity – How?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96440"/>
            <a:ext cx="10515600" cy="4849275"/>
          </a:xfrm>
        </p:spPr>
        <p:txBody>
          <a:bodyPr>
            <a:normAutofit/>
          </a:bodyPr>
          <a:lstStyle/>
          <a:p>
            <a:r>
              <a:rPr lang="en-GB" dirty="0" err="1"/>
              <a:t>Transmetallation</a:t>
            </a:r>
            <a:endParaRPr lang="en-GB" dirty="0"/>
          </a:p>
          <a:p>
            <a:pPr lvl="1"/>
            <a:r>
              <a:rPr lang="en-GB" dirty="0" err="1"/>
              <a:t>Dechelation</a:t>
            </a:r>
            <a:r>
              <a:rPr lang="en-GB" dirty="0"/>
              <a:t> of Gd</a:t>
            </a:r>
            <a:r>
              <a:rPr lang="en-GB" baseline="30000" dirty="0"/>
              <a:t>3+</a:t>
            </a:r>
            <a:r>
              <a:rPr lang="en-GB" dirty="0"/>
              <a:t> - Somehow the Gd</a:t>
            </a:r>
            <a:r>
              <a:rPr lang="en-GB" baseline="30000" dirty="0"/>
              <a:t>3+</a:t>
            </a:r>
            <a:r>
              <a:rPr lang="en-GB" dirty="0"/>
              <a:t> is released by the trapping molecule</a:t>
            </a:r>
          </a:p>
          <a:p>
            <a:pPr lvl="1"/>
            <a:r>
              <a:rPr lang="en-GB" dirty="0"/>
              <a:t>In vivo there are other metal ions that ‘compete’ with Gd</a:t>
            </a:r>
            <a:r>
              <a:rPr lang="en-GB" baseline="30000" dirty="0"/>
              <a:t>3+</a:t>
            </a:r>
            <a:r>
              <a:rPr lang="en-GB" dirty="0"/>
              <a:t> </a:t>
            </a:r>
          </a:p>
          <a:p>
            <a:pPr lvl="1"/>
            <a:r>
              <a:rPr lang="en-GB" dirty="0"/>
              <a:t>Na</a:t>
            </a:r>
            <a:r>
              <a:rPr lang="en-GB" baseline="30000" dirty="0"/>
              <a:t>+</a:t>
            </a:r>
            <a:r>
              <a:rPr lang="en-GB" dirty="0"/>
              <a:t>, K</a:t>
            </a:r>
            <a:r>
              <a:rPr lang="en-GB" baseline="30000" dirty="0"/>
              <a:t>+</a:t>
            </a:r>
            <a:r>
              <a:rPr lang="en-GB" dirty="0"/>
              <a:t>, Mg</a:t>
            </a:r>
            <a:r>
              <a:rPr lang="en-GB" baseline="30000" dirty="0"/>
              <a:t>2+</a:t>
            </a:r>
            <a:r>
              <a:rPr lang="en-GB" dirty="0"/>
              <a:t>, Ca</a:t>
            </a:r>
            <a:r>
              <a:rPr lang="en-GB" baseline="30000" dirty="0"/>
              <a:t>2+</a:t>
            </a:r>
            <a:r>
              <a:rPr lang="en-GB" dirty="0"/>
              <a:t>, Fe</a:t>
            </a:r>
            <a:r>
              <a:rPr lang="en-GB" baseline="30000" dirty="0"/>
              <a:t>3+</a:t>
            </a:r>
            <a:r>
              <a:rPr lang="en-GB" dirty="0"/>
              <a:t>, and Zn</a:t>
            </a:r>
            <a:r>
              <a:rPr lang="en-GB" baseline="30000" dirty="0"/>
              <a:t>2+  </a:t>
            </a:r>
          </a:p>
          <a:p>
            <a:pPr lvl="1"/>
            <a:r>
              <a:rPr lang="en-GB" dirty="0"/>
              <a:t>Suggestion is that Zn</a:t>
            </a:r>
            <a:r>
              <a:rPr lang="en-GB" baseline="30000" dirty="0"/>
              <a:t>2+</a:t>
            </a:r>
            <a:r>
              <a:rPr lang="en-GB" dirty="0"/>
              <a:t> is the main source of </a:t>
            </a:r>
            <a:r>
              <a:rPr lang="en-GB" dirty="0" err="1"/>
              <a:t>transmetallation</a:t>
            </a:r>
            <a:endParaRPr lang="en-GB" dirty="0"/>
          </a:p>
          <a:p>
            <a:pPr marL="914400" lvl="2" indent="0">
              <a:buNone/>
            </a:pPr>
            <a:endParaRPr lang="en-GB" dirty="0"/>
          </a:p>
          <a:p>
            <a:pPr lvl="1"/>
            <a:endParaRPr lang="en-GB" dirty="0"/>
          </a:p>
          <a:p>
            <a:pPr lvl="1"/>
            <a:endParaRPr lang="en-GB" dirty="0"/>
          </a:p>
        </p:txBody>
      </p:sp>
      <p:pic>
        <p:nvPicPr>
          <p:cNvPr id="1026" name="Picture 2" descr="Image result for Gd trans metallation">
            <a:extLst>
              <a:ext uri="{FF2B5EF4-FFF2-40B4-BE49-F238E27FC236}">
                <a16:creationId xmlns:a16="http://schemas.microsoft.com/office/drawing/2014/main" id="{15B226E4-A6E8-4C35-BA37-309C33E814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6372" y="3723983"/>
            <a:ext cx="6239256" cy="2286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5952706-5789-48DC-B04C-D26FAF40CC53}"/>
              </a:ext>
            </a:extLst>
          </p:cNvPr>
          <p:cNvSpPr txBox="1"/>
          <p:nvPr/>
        </p:nvSpPr>
        <p:spPr>
          <a:xfrm>
            <a:off x="1901952" y="6345715"/>
            <a:ext cx="79004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http://cjasn.asnjournals.org/content/4/2/461/F2.expansion</a:t>
            </a:r>
          </a:p>
        </p:txBody>
      </p:sp>
    </p:spTree>
    <p:extLst>
      <p:ext uri="{BB962C8B-B14F-4D97-AF65-F5344CB8AC3E}">
        <p14:creationId xmlns:p14="http://schemas.microsoft.com/office/powerpoint/2010/main" val="5583100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Toxicity – How?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96440"/>
            <a:ext cx="10515600" cy="4849275"/>
          </a:xfrm>
        </p:spPr>
        <p:txBody>
          <a:bodyPr>
            <a:normAutofit/>
          </a:bodyPr>
          <a:lstStyle/>
          <a:p>
            <a:r>
              <a:rPr lang="en-GB" dirty="0"/>
              <a:t>‘Free’ Gadolinium is toxic</a:t>
            </a:r>
          </a:p>
          <a:p>
            <a:pPr lvl="1"/>
            <a:r>
              <a:rPr lang="en-GB" dirty="0"/>
              <a:t>Nephrogenic Systemic Fibrosis (NSF)</a:t>
            </a:r>
          </a:p>
          <a:p>
            <a:pPr lvl="2"/>
            <a:r>
              <a:rPr lang="en-GB" dirty="0"/>
              <a:t>Skin and joint issues</a:t>
            </a:r>
          </a:p>
          <a:p>
            <a:pPr lvl="2"/>
            <a:r>
              <a:rPr lang="en-GB" dirty="0"/>
              <a:t>Almost always associated with poor renal function</a:t>
            </a:r>
          </a:p>
          <a:p>
            <a:pPr lvl="1"/>
            <a:r>
              <a:rPr lang="en-GB" dirty="0"/>
              <a:t>Gadolinium Deposition Disease (GDD)</a:t>
            </a:r>
          </a:p>
          <a:p>
            <a:pPr lvl="2"/>
            <a:r>
              <a:rPr lang="en-GB" dirty="0"/>
              <a:t>Bone pain, headaches, ‘brain fog’</a:t>
            </a:r>
          </a:p>
          <a:p>
            <a:pPr lvl="2"/>
            <a:r>
              <a:rPr lang="en-GB" dirty="0"/>
              <a:t>Not associated with renal function</a:t>
            </a:r>
          </a:p>
          <a:p>
            <a:pPr lvl="2"/>
            <a:r>
              <a:rPr lang="en-GB" dirty="0"/>
              <a:t>Real?</a:t>
            </a:r>
          </a:p>
          <a:p>
            <a:pPr lvl="1"/>
            <a:r>
              <a:rPr lang="en-GB" dirty="0"/>
              <a:t>GDD evidence currently anecdotal</a:t>
            </a:r>
          </a:p>
          <a:p>
            <a:pPr lvl="2"/>
            <a:r>
              <a:rPr lang="en-GB" dirty="0"/>
              <a:t>Patient advocacy group</a:t>
            </a:r>
          </a:p>
          <a:p>
            <a:pPr lvl="2"/>
            <a:r>
              <a:rPr lang="en-GB" dirty="0"/>
              <a:t>https://gadoliniumtoxicity.com/</a:t>
            </a:r>
          </a:p>
          <a:p>
            <a:pPr lvl="2"/>
            <a:endParaRPr lang="en-GB" dirty="0"/>
          </a:p>
          <a:p>
            <a:pPr lvl="1"/>
            <a:endParaRPr lang="en-GB" dirty="0"/>
          </a:p>
          <a:p>
            <a:pPr lvl="1"/>
            <a:endParaRPr lang="en-GB" dirty="0"/>
          </a:p>
        </p:txBody>
      </p:sp>
      <p:pic>
        <p:nvPicPr>
          <p:cNvPr id="2050" name="Picture 2" descr="http://img.medscapestatic.com/article/704/106/704106-fig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3364389"/>
            <a:ext cx="4114800" cy="2981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48470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About the Brain?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716836" cy="4351338"/>
          </a:xfrm>
        </p:spPr>
        <p:txBody>
          <a:bodyPr/>
          <a:lstStyle/>
          <a:p>
            <a:r>
              <a:rPr lang="en-GB" dirty="0"/>
              <a:t>Blood Brain Barrier</a:t>
            </a:r>
          </a:p>
          <a:p>
            <a:r>
              <a:rPr lang="en-GB" dirty="0"/>
              <a:t>Should prevent unwanted material entering brain</a:t>
            </a:r>
          </a:p>
          <a:p>
            <a:r>
              <a:rPr lang="en-GB" dirty="0"/>
              <a:t>Brain does need metals, i.e. Zinc, copper, iron etc</a:t>
            </a:r>
            <a:endParaRPr lang="en-GB" baseline="30000" dirty="0"/>
          </a:p>
          <a:p>
            <a:r>
              <a:rPr lang="en-GB" dirty="0"/>
              <a:t>Pathway for Gd</a:t>
            </a:r>
            <a:r>
              <a:rPr lang="en-GB" baseline="30000" dirty="0"/>
              <a:t>3+</a:t>
            </a:r>
            <a:r>
              <a:rPr lang="en-GB" dirty="0"/>
              <a:t> via ‘metal transporters’</a:t>
            </a:r>
          </a:p>
          <a:p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4107455" y="6311900"/>
            <a:ext cx="79748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Pharmaceutical Research 24(9):1745-58 (2007)</a:t>
            </a:r>
          </a:p>
        </p:txBody>
      </p:sp>
      <p:pic>
        <p:nvPicPr>
          <p:cNvPr id="2052" name="Picture 4" descr="http://www.frontiersin.org/files/Articles/31190/fphar-03-00169-HTML/image_m/fphar-03-00169-g0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0401" y="1222873"/>
            <a:ext cx="3573952" cy="4325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87410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Do We See </a:t>
            </a:r>
            <a:r>
              <a:rPr lang="en-GB" dirty="0" err="1"/>
              <a:t>Gd</a:t>
            </a:r>
            <a:r>
              <a:rPr lang="en-GB" dirty="0"/>
              <a:t> in the Brain?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4782" y="1671639"/>
            <a:ext cx="3771429" cy="377142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8294" y="1690688"/>
            <a:ext cx="3742857" cy="3733333"/>
          </a:xfrm>
          <a:prstGeom prst="rect">
            <a:avLst/>
          </a:prstGeom>
        </p:spPr>
      </p:pic>
      <p:cxnSp>
        <p:nvCxnSpPr>
          <p:cNvPr id="11" name="Straight Arrow Connector 10"/>
          <p:cNvCxnSpPr>
            <a:cxnSpLocks/>
          </p:cNvCxnSpPr>
          <p:nvPr/>
        </p:nvCxnSpPr>
        <p:spPr>
          <a:xfrm flipH="1">
            <a:off x="4174620" y="2640225"/>
            <a:ext cx="1276665" cy="504030"/>
          </a:xfrm>
          <a:prstGeom prst="straightConnector1">
            <a:avLst/>
          </a:prstGeom>
          <a:ln w="412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cxnSpLocks/>
          </p:cNvCxnSpPr>
          <p:nvPr/>
        </p:nvCxnSpPr>
        <p:spPr>
          <a:xfrm>
            <a:off x="1298154" y="2741364"/>
            <a:ext cx="1178034" cy="301752"/>
          </a:xfrm>
          <a:prstGeom prst="straightConnector1">
            <a:avLst/>
          </a:prstGeom>
          <a:ln w="412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cxnSpLocks/>
          </p:cNvCxnSpPr>
          <p:nvPr/>
        </p:nvCxnSpPr>
        <p:spPr>
          <a:xfrm>
            <a:off x="6643171" y="3635566"/>
            <a:ext cx="1313111" cy="331131"/>
          </a:xfrm>
          <a:prstGeom prst="straightConnector1">
            <a:avLst/>
          </a:prstGeom>
          <a:ln w="412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cxnSpLocks/>
          </p:cNvCxnSpPr>
          <p:nvPr/>
        </p:nvCxnSpPr>
        <p:spPr>
          <a:xfrm flipH="1">
            <a:off x="9419609" y="3383551"/>
            <a:ext cx="1276665" cy="504030"/>
          </a:xfrm>
          <a:prstGeom prst="straightConnector1">
            <a:avLst/>
          </a:prstGeom>
          <a:ln w="412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298154" y="6419539"/>
            <a:ext cx="79748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Radiology. 2014 Mar;270(3):834-41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591447" y="5460115"/>
            <a:ext cx="14780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Globus Pallidus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8098044" y="5460114"/>
            <a:ext cx="14780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Dentate Nucleus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660135" y="5888381"/>
            <a:ext cx="2445745" cy="374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Normal Kidney Function</a:t>
            </a:r>
          </a:p>
        </p:txBody>
      </p:sp>
    </p:spTree>
    <p:extLst>
      <p:ext uri="{BB962C8B-B14F-4D97-AF65-F5344CB8AC3E}">
        <p14:creationId xmlns:p14="http://schemas.microsoft.com/office/powerpoint/2010/main" val="38454823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Do We See </a:t>
            </a:r>
            <a:r>
              <a:rPr lang="en-GB" dirty="0" err="1"/>
              <a:t>Gd</a:t>
            </a:r>
            <a:r>
              <a:rPr lang="en-GB" dirty="0"/>
              <a:t> in the Brain?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717014" y="1484101"/>
            <a:ext cx="10515600" cy="4597209"/>
          </a:xfrm>
        </p:spPr>
        <p:txBody>
          <a:bodyPr/>
          <a:lstStyle/>
          <a:p>
            <a:pPr lvl="1"/>
            <a:r>
              <a:rPr lang="en-GB" sz="2800" dirty="0"/>
              <a:t>Study</a:t>
            </a:r>
            <a:r>
              <a:rPr lang="en-GB" sz="2800" baseline="30000" dirty="0"/>
              <a:t>*</a:t>
            </a:r>
            <a:r>
              <a:rPr lang="en-GB" sz="2800" dirty="0"/>
              <a:t> measured T1 Hyper signal intensity in 13 patients (&gt; GBCA 35 doses)</a:t>
            </a:r>
          </a:p>
          <a:p>
            <a:pPr lvl="2"/>
            <a:r>
              <a:rPr lang="en-GB" dirty="0"/>
              <a:t>Dentate Nucleus, Globus Pallidus, Substantia </a:t>
            </a:r>
            <a:r>
              <a:rPr lang="en-GB" dirty="0" err="1"/>
              <a:t>Nigra</a:t>
            </a:r>
            <a:r>
              <a:rPr lang="en-GB" dirty="0"/>
              <a:t> (100%)</a:t>
            </a:r>
          </a:p>
          <a:p>
            <a:pPr lvl="2"/>
            <a:r>
              <a:rPr lang="en-GB" dirty="0"/>
              <a:t>Posterior Thalamus (92%)</a:t>
            </a:r>
          </a:p>
          <a:p>
            <a:pPr lvl="2"/>
            <a:r>
              <a:rPr lang="en-GB" dirty="0"/>
              <a:t>Red Nucleus, Colliculi (77%)</a:t>
            </a:r>
          </a:p>
          <a:p>
            <a:pPr lvl="2"/>
            <a:r>
              <a:rPr lang="en-GB" dirty="0"/>
              <a:t>Superior Cerebellar </a:t>
            </a:r>
            <a:r>
              <a:rPr lang="en-GB" dirty="0" err="1"/>
              <a:t>Penduncle</a:t>
            </a:r>
            <a:r>
              <a:rPr lang="en-GB" dirty="0"/>
              <a:t> (54%)</a:t>
            </a:r>
          </a:p>
          <a:p>
            <a:pPr lvl="2"/>
            <a:r>
              <a:rPr lang="en-GB" dirty="0"/>
              <a:t>Caudate Nucleus (31%)</a:t>
            </a:r>
          </a:p>
          <a:p>
            <a:pPr lvl="2"/>
            <a:r>
              <a:rPr lang="en-GB" dirty="0"/>
              <a:t>Whole Thalamus (23%)</a:t>
            </a:r>
          </a:p>
          <a:p>
            <a:pPr lvl="2"/>
            <a:r>
              <a:rPr lang="en-GB" dirty="0"/>
              <a:t>Putamen (15%)</a:t>
            </a:r>
          </a:p>
          <a:p>
            <a:pPr lvl="1"/>
            <a:r>
              <a:rPr lang="en-GB" sz="2800" dirty="0"/>
              <a:t>Other areas suggested with &gt; 50 doses GBCA</a:t>
            </a:r>
          </a:p>
          <a:p>
            <a:pPr lvl="1"/>
            <a:r>
              <a:rPr lang="en-GB" sz="2800" dirty="0"/>
              <a:t>Histological </a:t>
            </a:r>
            <a:r>
              <a:rPr lang="en-GB" sz="2800" dirty="0" err="1"/>
              <a:t>Gd</a:t>
            </a:r>
            <a:r>
              <a:rPr lang="en-GB" sz="2800" dirty="0"/>
              <a:t> has been detected at &gt; 4 doses GBCA</a:t>
            </a:r>
          </a:p>
          <a:p>
            <a:pPr lvl="2"/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55FB198-9CAB-4136-B666-E4C40E64D6BA}"/>
              </a:ext>
            </a:extLst>
          </p:cNvPr>
          <p:cNvSpPr txBox="1"/>
          <p:nvPr/>
        </p:nvSpPr>
        <p:spPr>
          <a:xfrm>
            <a:off x="1426464" y="6291072"/>
            <a:ext cx="8220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*</a:t>
            </a:r>
            <a:r>
              <a:rPr lang="en-GB" dirty="0"/>
              <a:t>Radiology. 2017 Feb;282(2):516-525</a:t>
            </a:r>
          </a:p>
        </p:txBody>
      </p:sp>
    </p:spTree>
    <p:extLst>
      <p:ext uri="{BB962C8B-B14F-4D97-AF65-F5344CB8AC3E}">
        <p14:creationId xmlns:p14="http://schemas.microsoft.com/office/powerpoint/2010/main" val="27339409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Is all </a:t>
            </a:r>
            <a:r>
              <a:rPr lang="en-GB" dirty="0" err="1"/>
              <a:t>Gd</a:t>
            </a:r>
            <a:r>
              <a:rPr lang="en-GB" dirty="0"/>
              <a:t> as Bad and as Ugly?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n-GB" dirty="0"/>
              <a:t>Four main types of GBCA</a:t>
            </a:r>
          </a:p>
          <a:p>
            <a:pPr lvl="1"/>
            <a:r>
              <a:rPr lang="en-GB" dirty="0"/>
              <a:t>Ionic Linear</a:t>
            </a:r>
          </a:p>
          <a:p>
            <a:pPr lvl="1"/>
            <a:r>
              <a:rPr lang="en-GB" dirty="0"/>
              <a:t>Non-Ionic Linear</a:t>
            </a:r>
          </a:p>
          <a:p>
            <a:pPr lvl="1"/>
            <a:r>
              <a:rPr lang="en-GB" dirty="0"/>
              <a:t>Ionic Macrocyclic</a:t>
            </a:r>
          </a:p>
          <a:p>
            <a:pPr lvl="1"/>
            <a:r>
              <a:rPr lang="en-GB" dirty="0"/>
              <a:t>Non-Ionic Macrocyclic </a:t>
            </a:r>
          </a:p>
        </p:txBody>
      </p:sp>
    </p:spTree>
    <p:extLst>
      <p:ext uri="{BB962C8B-B14F-4D97-AF65-F5344CB8AC3E}">
        <p14:creationId xmlns:p14="http://schemas.microsoft.com/office/powerpoint/2010/main" val="35924529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654</TotalTime>
  <Words>711</Words>
  <Application>Microsoft Office PowerPoint</Application>
  <PresentationFormat>Widescreen</PresentationFormat>
  <Paragraphs>112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The Gd the Bad and the Ugly?</vt:lpstr>
      <vt:lpstr>Introduction</vt:lpstr>
      <vt:lpstr>Introduction</vt:lpstr>
      <vt:lpstr>Toxicity – How?</vt:lpstr>
      <vt:lpstr>Toxicity – How?</vt:lpstr>
      <vt:lpstr>What About the Brain?</vt:lpstr>
      <vt:lpstr>Do We See Gd in the Brain?</vt:lpstr>
      <vt:lpstr>Do We See Gd in the Brain?</vt:lpstr>
      <vt:lpstr>Is all Gd as Bad and as Ugly?</vt:lpstr>
      <vt:lpstr>Is all Gd as Bad and as Ugly?</vt:lpstr>
      <vt:lpstr>PowerPoint Presentation</vt:lpstr>
      <vt:lpstr>Is all Gd as Bad and as Ugly?</vt:lpstr>
      <vt:lpstr>Is Brain Gd Bad and as Ugly?</vt:lpstr>
      <vt:lpstr>To Gd or Not to Gd?</vt:lpstr>
      <vt:lpstr>What should we do?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Gd the Bad and the Ugly</dc:title>
  <dc:creator>Brennan</dc:creator>
  <cp:lastModifiedBy>Brennan</cp:lastModifiedBy>
  <cp:revision>29</cp:revision>
  <dcterms:created xsi:type="dcterms:W3CDTF">2017-05-30T09:23:19Z</dcterms:created>
  <dcterms:modified xsi:type="dcterms:W3CDTF">2017-06-07T10:02:57Z</dcterms:modified>
</cp:coreProperties>
</file>