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63"/>
  </p:notesMasterIdLst>
  <p:sldIdLst>
    <p:sldId id="256" r:id="rId6"/>
    <p:sldId id="302" r:id="rId7"/>
    <p:sldId id="290" r:id="rId8"/>
    <p:sldId id="316" r:id="rId9"/>
    <p:sldId id="259" r:id="rId10"/>
    <p:sldId id="291" r:id="rId11"/>
    <p:sldId id="260" r:id="rId12"/>
    <p:sldId id="261" r:id="rId13"/>
    <p:sldId id="333" r:id="rId14"/>
    <p:sldId id="262" r:id="rId15"/>
    <p:sldId id="317" r:id="rId16"/>
    <p:sldId id="329" r:id="rId17"/>
    <p:sldId id="330" r:id="rId18"/>
    <p:sldId id="324" r:id="rId19"/>
    <p:sldId id="325" r:id="rId20"/>
    <p:sldId id="334" r:id="rId21"/>
    <p:sldId id="326" r:id="rId22"/>
    <p:sldId id="327" r:id="rId23"/>
    <p:sldId id="328" r:id="rId24"/>
    <p:sldId id="332" r:id="rId25"/>
    <p:sldId id="331" r:id="rId26"/>
    <p:sldId id="315" r:id="rId27"/>
    <p:sldId id="293" r:id="rId28"/>
    <p:sldId id="343" r:id="rId29"/>
    <p:sldId id="294" r:id="rId30"/>
    <p:sldId id="295" r:id="rId31"/>
    <p:sldId id="296" r:id="rId32"/>
    <p:sldId id="299" r:id="rId33"/>
    <p:sldId id="277" r:id="rId34"/>
    <p:sldId id="344" r:id="rId35"/>
    <p:sldId id="279" r:id="rId36"/>
    <p:sldId id="280" r:id="rId37"/>
    <p:sldId id="281" r:id="rId38"/>
    <p:sldId id="300" r:id="rId39"/>
    <p:sldId id="282" r:id="rId40"/>
    <p:sldId id="285" r:id="rId41"/>
    <p:sldId id="345" r:id="rId42"/>
    <p:sldId id="286" r:id="rId43"/>
    <p:sldId id="287" r:id="rId44"/>
    <p:sldId id="318" r:id="rId45"/>
    <p:sldId id="303" r:id="rId46"/>
    <p:sldId id="304" r:id="rId47"/>
    <p:sldId id="305" r:id="rId48"/>
    <p:sldId id="306" r:id="rId49"/>
    <p:sldId id="319" r:id="rId50"/>
    <p:sldId id="313" r:id="rId51"/>
    <p:sldId id="346" r:id="rId52"/>
    <p:sldId id="337" r:id="rId53"/>
    <p:sldId id="338" r:id="rId54"/>
    <p:sldId id="339" r:id="rId55"/>
    <p:sldId id="340" r:id="rId56"/>
    <p:sldId id="341" r:id="rId57"/>
    <p:sldId id="342" r:id="rId58"/>
    <p:sldId id="336" r:id="rId59"/>
    <p:sldId id="335" r:id="rId60"/>
    <p:sldId id="314" r:id="rId61"/>
    <p:sldId id="322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49C007-5338-46B5-B946-97DFC9FD0E99}">
          <p14:sldIdLst>
            <p14:sldId id="256"/>
            <p14:sldId id="302"/>
            <p14:sldId id="290"/>
            <p14:sldId id="316"/>
            <p14:sldId id="259"/>
            <p14:sldId id="291"/>
            <p14:sldId id="260"/>
            <p14:sldId id="261"/>
            <p14:sldId id="333"/>
            <p14:sldId id="262"/>
            <p14:sldId id="317"/>
            <p14:sldId id="329"/>
            <p14:sldId id="330"/>
            <p14:sldId id="324"/>
            <p14:sldId id="325"/>
            <p14:sldId id="334"/>
            <p14:sldId id="326"/>
            <p14:sldId id="327"/>
            <p14:sldId id="328"/>
            <p14:sldId id="332"/>
            <p14:sldId id="331"/>
            <p14:sldId id="315"/>
            <p14:sldId id="293"/>
            <p14:sldId id="343"/>
            <p14:sldId id="294"/>
            <p14:sldId id="295"/>
            <p14:sldId id="296"/>
            <p14:sldId id="299"/>
            <p14:sldId id="277"/>
            <p14:sldId id="344"/>
            <p14:sldId id="279"/>
            <p14:sldId id="280"/>
            <p14:sldId id="281"/>
            <p14:sldId id="300"/>
            <p14:sldId id="282"/>
            <p14:sldId id="285"/>
            <p14:sldId id="345"/>
            <p14:sldId id="286"/>
            <p14:sldId id="287"/>
            <p14:sldId id="318"/>
            <p14:sldId id="303"/>
            <p14:sldId id="304"/>
            <p14:sldId id="305"/>
            <p14:sldId id="306"/>
            <p14:sldId id="319"/>
            <p14:sldId id="313"/>
            <p14:sldId id="346"/>
            <p14:sldId id="337"/>
            <p14:sldId id="338"/>
            <p14:sldId id="339"/>
            <p14:sldId id="340"/>
            <p14:sldId id="341"/>
            <p14:sldId id="342"/>
            <p14:sldId id="336"/>
            <p14:sldId id="335"/>
            <p14:sldId id="314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SBL786" initials="J" lastIdx="7" clrIdx="0"/>
  <p:cmAuthor id="1" name="John McLean" initials="JM" lastIdx="11" clrIdx="1">
    <p:extLst>
      <p:ext uri="{19B8F6BF-5375-455C-9EA6-DF929625EA0E}">
        <p15:presenceInfo xmlns:p15="http://schemas.microsoft.com/office/powerpoint/2012/main" userId="S-1-5-21-155252513-1967951128-3498227145-1126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9" autoAdjust="0"/>
    <p:restoredTop sz="90844" autoAdjust="0"/>
  </p:normalViewPr>
  <p:slideViewPr>
    <p:cSldViewPr snapToGrid="0">
      <p:cViewPr varScale="1">
        <p:scale>
          <a:sx n="68" d="100"/>
          <a:sy n="68" d="100"/>
        </p:scale>
        <p:origin x="15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51FE8-1EBE-4C9E-8295-401E8C29D854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50B64-FED9-49E8-9DC3-69ADFD10C1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2018/jan/30/mri-scanner-india-death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umbaimirror.indiatimes.com/mumbai/other/hospital-says-ge-took-4-hrs-for-a-30-sec-job/articleshow/45116475.cms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64E98-F361-42B5-8407-DA348C87FA5F}" type="slidenum">
              <a:rPr lang="en-GB" altLang="en-US" smtClean="0">
                <a:solidFill>
                  <a:srgbClr val="000000"/>
                </a:solidFill>
              </a:rPr>
              <a:pPr/>
              <a:t>3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15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Can also mention relative of patient who was killed in 2018</a:t>
            </a:r>
            <a:r>
              <a:rPr lang="en-GB" baseline="0" dirty="0" smtClean="0"/>
              <a:t> after reportedly being asked to bring an MRI Unsafe Oxygen tank into the room (</a:t>
            </a:r>
            <a:r>
              <a:rPr lang="en-GB" dirty="0" smtClean="0">
                <a:hlinkClick r:id="rId3"/>
              </a:rPr>
              <a:t>https://www.theguardian.com/world/2018/jan/30/mri-scanner-india-death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0B64-FED9-49E8-9DC3-69ADFD10C1B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529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Mention that</a:t>
            </a:r>
            <a:r>
              <a:rPr lang="en-GB" baseline="0" dirty="0" smtClean="0"/>
              <a:t> the quench button failed and staff stuck for 4 hours?</a:t>
            </a:r>
          </a:p>
          <a:p>
            <a:r>
              <a:rPr lang="en-GB" baseline="0" dirty="0" smtClean="0"/>
              <a:t>Mention 20 members of staff tried to pull cylinder away to free them but couldn’t?</a:t>
            </a:r>
          </a:p>
          <a:p>
            <a:r>
              <a:rPr lang="en-GB" baseline="0" dirty="0" smtClean="0"/>
              <a:t>Source: </a:t>
            </a:r>
            <a:r>
              <a:rPr lang="en-GB" dirty="0" smtClean="0">
                <a:hlinkClick r:id="rId3"/>
              </a:rPr>
              <a:t>https://mumbaimirror.indiatimes.com/mumbai/other/hospital-says-ge-took-4-hrs-for-a-30-sec-job/articleshow/45116475.cms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0B64-FED9-49E8-9DC3-69ADFD10C1B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6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 Get FV</a:t>
            </a:r>
            <a:r>
              <a:rPr lang="en-GB" baseline="0" dirty="0" smtClean="0"/>
              <a:t> / floor buffer image….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0B64-FED9-49E8-9DC3-69ADFD10C1B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486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Aneurysm clips Dec 2016 and </a:t>
            </a:r>
            <a:r>
              <a:rPr lang="en-GB" dirty="0" err="1" smtClean="0"/>
              <a:t>Klucznik</a:t>
            </a:r>
            <a:r>
              <a:rPr lang="en-GB" baseline="0" dirty="0" smtClean="0"/>
              <a:t> et al, 1993. Literature stored in Cat B TURAS folder.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Are</a:t>
            </a:r>
            <a:r>
              <a:rPr lang="en-GB" baseline="0" dirty="0" smtClean="0"/>
              <a:t> the eye ones local? I’m struggling to find concrete cases published online</a:t>
            </a:r>
          </a:p>
          <a:p>
            <a:r>
              <a:rPr lang="en-GB" baseline="0" dirty="0" smtClean="0"/>
              <a:t>Ref: </a:t>
            </a:r>
            <a:r>
              <a:rPr lang="en-GB" dirty="0" smtClean="0"/>
              <a:t>Kelly WM, et al. Ferromagnetism of intraocular foreign body causes unilateral blindness after MR study. Am J </a:t>
            </a:r>
            <a:r>
              <a:rPr lang="en-GB" dirty="0" err="1" smtClean="0"/>
              <a:t>Neuroradiol</a:t>
            </a:r>
            <a:r>
              <a:rPr lang="en-GB" dirty="0" smtClean="0"/>
              <a:t> 1986;7:243.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0B64-FED9-49E8-9DC3-69ADFD10C1B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852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</a:t>
            </a:r>
            <a:r>
              <a:rPr lang="en-GB" baseline="0" dirty="0" smtClean="0"/>
              <a:t> GE healthcare and Siemens </a:t>
            </a:r>
            <a:r>
              <a:rPr lang="en-GB" baseline="0" dirty="0" err="1" smtClean="0"/>
              <a:t>Healthineers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0B64-FED9-49E8-9DC3-69ADFD10C1BB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5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Bottom 2 images shared with permission Muriel Cockburn, NHS highlands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0B64-FED9-49E8-9DC3-69ADFD10C1BB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4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Haik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Josef, et al. "MRI induced fourth-degree burn in an extremity, leading to amputation." </a:t>
            </a:r>
            <a:r>
              <a:rPr lang="en-GB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35.2 (2009): 294-296.</a:t>
            </a:r>
          </a:p>
          <a:p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mention of other monitors. Threading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through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babygrow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sleeve due to movement and probe not spotted are only hinted in publication so I made these speculative statements instead.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0B64-FED9-49E8-9DC3-69ADFD10C1BB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673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64E98-F361-42B5-8407-DA348C87FA5F}" type="slidenum">
              <a:rPr lang="en-GB" altLang="en-US" smtClean="0">
                <a:solidFill>
                  <a:srgbClr val="000000"/>
                </a:solidFill>
              </a:rPr>
              <a:pPr/>
              <a:t>41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95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64E98-F361-42B5-8407-DA348C87FA5F}" type="slidenum">
              <a:rPr lang="en-GB" altLang="en-US" smtClean="0">
                <a:solidFill>
                  <a:srgbClr val="000000"/>
                </a:solidFill>
              </a:rPr>
              <a:pPr/>
              <a:t>42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7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64E98-F361-42B5-8407-DA348C87FA5F}" type="slidenum">
              <a:rPr lang="en-GB" altLang="en-US" smtClean="0">
                <a:solidFill>
                  <a:srgbClr val="000000"/>
                </a:solidFill>
              </a:rPr>
              <a:pPr/>
              <a:t>43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6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64E98-F361-42B5-8407-DA348C87FA5F}" type="slidenum">
              <a:rPr lang="en-GB" altLang="en-US" smtClean="0">
                <a:solidFill>
                  <a:srgbClr val="000000"/>
                </a:solidFill>
              </a:rPr>
              <a:pPr/>
              <a:t>5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15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64E98-F361-42B5-8407-DA348C87FA5F}" type="slidenum">
              <a:rPr lang="en-GB" altLang="en-US" smtClean="0">
                <a:solidFill>
                  <a:srgbClr val="000000"/>
                </a:solidFill>
              </a:rPr>
              <a:pPr/>
              <a:t>44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64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Flood, fire or electrical fault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Source : IPEM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DF367-0947-428D-9BB5-26B2404D944A}" type="slidenum">
              <a:rPr lang="en-US" altLang="en-US" smtClean="0"/>
              <a:pPr/>
              <a:t>49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3776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Flood, fire or electrical fault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Source : IPEM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DF367-0947-428D-9BB5-26B2404D944A}" type="slidenum">
              <a:rPr lang="en-US" altLang="en-US" smtClean="0"/>
              <a:pPr/>
              <a:t>50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117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64E98-F361-42B5-8407-DA348C87FA5F}" type="slidenum">
              <a:rPr lang="en-GB" altLang="en-US" smtClean="0">
                <a:solidFill>
                  <a:srgbClr val="000000"/>
                </a:solidFill>
              </a:rPr>
              <a:pPr/>
              <a:t>6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9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Source MHRA:</a:t>
            </a:r>
            <a:r>
              <a:rPr lang="en-GB" altLang="en-US" baseline="0" dirty="0" smtClean="0"/>
              <a:t> MHRA </a:t>
            </a:r>
            <a:r>
              <a:rPr lang="en-GB" altLang="en-US" sz="1200" dirty="0" smtClean="0">
                <a:solidFill>
                  <a:srgbClr val="000000"/>
                </a:solidFill>
                <a:latin typeface="Arial" charset="0"/>
                <a:ea typeface="+mn-ea"/>
              </a:rPr>
              <a:t>guidelines for safe </a:t>
            </a:r>
            <a:r>
              <a:rPr lang="en-GB" altLang="en-US" sz="1200" dirty="0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GB" altLang="en-US" sz="1200" dirty="0" smtClean="0">
                <a:solidFill>
                  <a:srgbClr val="000000"/>
                </a:solidFill>
                <a:latin typeface="Arial" charset="0"/>
                <a:ea typeface="+mn-ea"/>
              </a:rPr>
              <a:t>se of clinical MRI</a:t>
            </a:r>
          </a:p>
          <a:p>
            <a:endParaRPr lang="en-GB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F4141-52F2-41A3-8AC0-6177DFC5BDC1}" type="slidenum">
              <a:rPr lang="en-GB" altLang="en-US" smtClean="0">
                <a:solidFill>
                  <a:srgbClr val="000000"/>
                </a:solidFill>
              </a:rPr>
              <a:pPr/>
              <a:t>7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4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8BBFA-0341-438D-9F07-DDCC84EF29A8}" type="slidenum">
              <a:rPr lang="en-GB" altLang="en-US" smtClean="0">
                <a:solidFill>
                  <a:srgbClr val="000000"/>
                </a:solidFill>
              </a:rPr>
              <a:pPr/>
              <a:t>8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Source MHRA:</a:t>
            </a:r>
            <a:r>
              <a:rPr lang="en-GB" altLang="en-US" baseline="0" dirty="0" smtClean="0"/>
              <a:t> MHRA </a:t>
            </a:r>
            <a:r>
              <a:rPr lang="en-GB" altLang="en-US" sz="1200" dirty="0" smtClean="0">
                <a:solidFill>
                  <a:srgbClr val="000000"/>
                </a:solidFill>
                <a:latin typeface="Arial" charset="0"/>
                <a:ea typeface="+mn-ea"/>
              </a:rPr>
              <a:t>guidelines for safe </a:t>
            </a:r>
            <a:r>
              <a:rPr lang="en-GB" altLang="en-US" sz="1200" dirty="0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GB" altLang="en-US" sz="1200" dirty="0" smtClean="0">
                <a:solidFill>
                  <a:srgbClr val="000000"/>
                </a:solidFill>
                <a:latin typeface="Arial" charset="0"/>
                <a:ea typeface="+mn-ea"/>
              </a:rPr>
              <a:t>se of clinical MRI</a:t>
            </a:r>
          </a:p>
          <a:p>
            <a:endParaRPr lang="en-GB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EAE32-4D79-42E4-B285-31CF161D3AC5}" type="slidenum">
              <a:rPr lang="en-GB" altLang="en-US" smtClean="0">
                <a:solidFill>
                  <a:srgbClr val="000000"/>
                </a:solidFill>
              </a:rPr>
              <a:pPr/>
              <a:t>10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6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Source MHRA:</a:t>
            </a:r>
            <a:r>
              <a:rPr lang="en-GB" altLang="en-US" baseline="0" dirty="0" smtClean="0"/>
              <a:t> MHRA </a:t>
            </a:r>
            <a:r>
              <a:rPr lang="en-GB" altLang="en-US" sz="1200" dirty="0" smtClean="0">
                <a:solidFill>
                  <a:srgbClr val="000000"/>
                </a:solidFill>
                <a:latin typeface="Arial" charset="0"/>
                <a:ea typeface="+mn-ea"/>
              </a:rPr>
              <a:t>guidelines for safe </a:t>
            </a:r>
            <a:r>
              <a:rPr lang="en-GB" altLang="en-US" sz="1200" dirty="0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GB" altLang="en-US" sz="1200" dirty="0" smtClean="0">
                <a:solidFill>
                  <a:srgbClr val="000000"/>
                </a:solidFill>
                <a:latin typeface="Arial" charset="0"/>
                <a:ea typeface="+mn-ea"/>
              </a:rPr>
              <a:t>se of clinical MRI</a:t>
            </a:r>
          </a:p>
          <a:p>
            <a:endParaRPr lang="en-GB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F4141-52F2-41A3-8AC0-6177DFC5BDC1}" type="slidenum">
              <a:rPr lang="en-GB" altLang="en-US" smtClean="0">
                <a:solidFill>
                  <a:srgbClr val="000000"/>
                </a:solidFill>
              </a:rPr>
              <a:pPr/>
              <a:t>11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11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</a:t>
            </a:r>
            <a:r>
              <a:rPr lang="en-GB" baseline="0" dirty="0" smtClean="0"/>
              <a:t> MHRA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0B64-FED9-49E8-9DC3-69ADFD10C1B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96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Source MHRA:</a:t>
            </a:r>
            <a:r>
              <a:rPr lang="en-GB" altLang="en-US" baseline="0" dirty="0" smtClean="0"/>
              <a:t> MHRA </a:t>
            </a:r>
            <a:r>
              <a:rPr lang="en-GB" altLang="en-US" sz="1200" dirty="0" smtClean="0">
                <a:solidFill>
                  <a:srgbClr val="000000"/>
                </a:solidFill>
                <a:latin typeface="Arial" charset="0"/>
                <a:ea typeface="+mn-ea"/>
              </a:rPr>
              <a:t>guidelines for safe </a:t>
            </a:r>
            <a:r>
              <a:rPr lang="en-GB" altLang="en-US" sz="1200" dirty="0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GB" altLang="en-US" sz="1200" dirty="0" smtClean="0">
                <a:solidFill>
                  <a:srgbClr val="000000"/>
                </a:solidFill>
                <a:latin typeface="Arial" charset="0"/>
                <a:ea typeface="+mn-ea"/>
              </a:rPr>
              <a:t>se of clinical MRI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0B64-FED9-49E8-9DC3-69ADFD10C1B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2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5EC7-3877-4D6D-8322-919D447DFD62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3085-31C1-42CF-9575-D2ADE555B3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7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067" y="254000"/>
            <a:ext cx="7772400" cy="87471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363133"/>
            <a:ext cx="8593667" cy="45296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5EC7-3877-4D6D-8322-919D447DFD62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A3085-31C1-42CF-9575-D2ADE555B3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9D6074-658F-43E4-A7D3-D7E81A3E0C13}"/>
              </a:ext>
            </a:extLst>
          </p:cNvPr>
          <p:cNvSpPr/>
          <p:nvPr userDrawn="1"/>
        </p:nvSpPr>
        <p:spPr>
          <a:xfrm>
            <a:off x="0" y="-1"/>
            <a:ext cx="9144000" cy="1318437"/>
          </a:xfrm>
          <a:prstGeom prst="rect">
            <a:avLst/>
          </a:prstGeom>
          <a:solidFill>
            <a:srgbClr val="1A0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6C62643-7593-44A2-B52A-97B34DB12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16744" t="27268" r="78180" b="65258"/>
          <a:stretch/>
        </p:blipFill>
        <p:spPr>
          <a:xfrm>
            <a:off x="191385" y="127329"/>
            <a:ext cx="1284977" cy="10637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FB91BA9-0EC9-40FF-8EF0-88571F75F480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1A0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97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37A6EE-7052-42A4-9A34-5284289589D6}"/>
              </a:ext>
            </a:extLst>
          </p:cNvPr>
          <p:cNvSpPr/>
          <p:nvPr/>
        </p:nvSpPr>
        <p:spPr>
          <a:xfrm>
            <a:off x="0" y="-1"/>
            <a:ext cx="9144000" cy="1318437"/>
          </a:xfrm>
          <a:prstGeom prst="rect">
            <a:avLst/>
          </a:prstGeom>
          <a:solidFill>
            <a:srgbClr val="1A0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6C3408-D6E4-4CF2-B6DD-AEDC2671CA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744" t="27268" r="78180" b="65258"/>
          <a:stretch/>
        </p:blipFill>
        <p:spPr>
          <a:xfrm>
            <a:off x="191385" y="127329"/>
            <a:ext cx="1284977" cy="1063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ABDA33-3FA8-4F10-BD49-3C756E14DDCC}"/>
              </a:ext>
            </a:extLst>
          </p:cNvPr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1A0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3E1348-3146-4C63-8B1B-894B38D800F5}"/>
              </a:ext>
            </a:extLst>
          </p:cNvPr>
          <p:cNvSpPr txBox="1"/>
          <p:nvPr/>
        </p:nvSpPr>
        <p:spPr>
          <a:xfrm>
            <a:off x="1298119" y="127330"/>
            <a:ext cx="7654496" cy="1384995"/>
          </a:xfrm>
          <a:prstGeom prst="rect">
            <a:avLst/>
          </a:prstGeom>
          <a:solidFill>
            <a:srgbClr val="1A0FF9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NES Healthcare Science:  </a:t>
            </a:r>
            <a:r>
              <a:rPr lang="en-GB" sz="2800" b="1" dirty="0" smtClean="0">
                <a:solidFill>
                  <a:schemeClr val="bg1"/>
                </a:solidFill>
              </a:rPr>
              <a:t>MRI </a:t>
            </a:r>
            <a:r>
              <a:rPr lang="en-GB" sz="2800" b="1" dirty="0" smtClean="0">
                <a:solidFill>
                  <a:schemeClr val="bg1"/>
                </a:solidFill>
              </a:rPr>
              <a:t>Safety </a:t>
            </a:r>
            <a:r>
              <a:rPr lang="en-GB" sz="2800" b="1" dirty="0" smtClean="0">
                <a:solidFill>
                  <a:schemeClr val="bg1"/>
                </a:solidFill>
              </a:rPr>
              <a:t>Training </a:t>
            </a:r>
            <a:r>
              <a:rPr lang="en-GB" sz="2800" b="1" dirty="0" smtClean="0">
                <a:solidFill>
                  <a:schemeClr val="bg1"/>
                </a:solidFill>
              </a:rPr>
              <a:t>for Major Trauma Centre patients at QEUH</a:t>
            </a:r>
            <a:endParaRPr lang="en-GB" sz="2800" b="1" dirty="0" smtClean="0">
              <a:solidFill>
                <a:schemeClr val="bg1"/>
              </a:solidFill>
            </a:endParaRPr>
          </a:p>
          <a:p>
            <a:r>
              <a:rPr lang="en-GB" sz="2800" b="1" dirty="0" smtClean="0">
                <a:solidFill>
                  <a:schemeClr val="bg1"/>
                </a:solidFill>
              </a:rPr>
              <a:t>								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2187" y="6046637"/>
            <a:ext cx="64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i="1" dirty="0" smtClean="0">
                <a:solidFill>
                  <a:schemeClr val="bg1"/>
                </a:solidFill>
              </a:rPr>
              <a:t>MRI Physics Group &amp; Jacqueline Pursey, MRI Practice Educator</a:t>
            </a:r>
          </a:p>
          <a:p>
            <a:r>
              <a:rPr lang="en-GB" altLang="en-US" i="1" dirty="0" smtClean="0">
                <a:solidFill>
                  <a:schemeClr val="bg1"/>
                </a:solidFill>
              </a:rPr>
              <a:t>NHS GG&amp;C</a:t>
            </a:r>
          </a:p>
        </p:txBody>
      </p:sp>
      <p:pic>
        <p:nvPicPr>
          <p:cNvPr id="13" name="Picture 12" descr="Phil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5184" y="3211696"/>
            <a:ext cx="3776564" cy="2509427"/>
          </a:xfrm>
          <a:prstGeom prst="rect">
            <a:avLst/>
          </a:prstGeom>
        </p:spPr>
      </p:pic>
      <p:pic>
        <p:nvPicPr>
          <p:cNvPr id="14" name="Picture 13" descr="Pris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556" y="3244719"/>
            <a:ext cx="3200400" cy="2400300"/>
          </a:xfrm>
          <a:prstGeom prst="rect">
            <a:avLst/>
          </a:prstGeom>
        </p:spPr>
      </p:pic>
      <p:pic>
        <p:nvPicPr>
          <p:cNvPr id="12" name="Picture 11" descr="FVRH_Artist.jpg"/>
          <p:cNvPicPr>
            <a:picLocks noChangeAspect="1"/>
          </p:cNvPicPr>
          <p:nvPr/>
        </p:nvPicPr>
        <p:blipFill>
          <a:blip r:embed="rId5" cstate="print"/>
          <a:srcRect r="14031" b="9524"/>
          <a:stretch>
            <a:fillRect/>
          </a:stretch>
        </p:blipFill>
        <p:spPr>
          <a:xfrm>
            <a:off x="2817844" y="1474237"/>
            <a:ext cx="3333553" cy="263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318209" y="205273"/>
            <a:ext cx="7340600" cy="874713"/>
          </a:xfrm>
        </p:spPr>
        <p:txBody>
          <a:bodyPr/>
          <a:lstStyle/>
          <a:p>
            <a:r>
              <a:rPr lang="en-US" altLang="en-US" dirty="0" smtClean="0"/>
              <a:t>Training requirements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130" y="1326590"/>
            <a:ext cx="4935893" cy="460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70055" y="5502342"/>
            <a:ext cx="1539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/>
              <a:t>Source: MHRA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280886" y="326571"/>
            <a:ext cx="7340600" cy="874713"/>
          </a:xfrm>
        </p:spPr>
        <p:txBody>
          <a:bodyPr/>
          <a:lstStyle/>
          <a:p>
            <a:r>
              <a:rPr lang="en-US" altLang="en-US" dirty="0" smtClean="0"/>
              <a:t>GA and MRI </a:t>
            </a:r>
            <a:endParaRPr lang="en-US" altLang="en-US" dirty="0" smtClean="0"/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11895" y="1572181"/>
            <a:ext cx="54816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 smtClean="0"/>
              <a:t>Safe Provision of anaesthesia in MRI, 2019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 smtClean="0"/>
              <a:t>Prepared by: Association </a:t>
            </a:r>
            <a:r>
              <a:rPr lang="en-GB" sz="2800" dirty="0"/>
              <a:t>of Anaesthetists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/>
              <a:t>Neuro Anaesthesia and Critical Care Society of Great Britain and </a:t>
            </a:r>
            <a:r>
              <a:rPr lang="en-GB" sz="2800" dirty="0" smtClean="0"/>
              <a:t>Ireland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Tx/>
              <a:buChar char="•"/>
              <a:defRPr/>
            </a:pPr>
            <a:endParaRPr lang="en-GB" altLang="en-US" sz="2800" dirty="0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43" y="1330092"/>
            <a:ext cx="3399991" cy="462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99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MRI safety zones and </a:t>
            </a:r>
            <a:r>
              <a:rPr lang="en-GB" dirty="0"/>
              <a:t>QEUH MRI </a:t>
            </a:r>
            <a:r>
              <a:rPr lang="en-GB" dirty="0" smtClean="0"/>
              <a:t>layout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55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94311" y="1477108"/>
            <a:ext cx="5404631" cy="4760180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Controlled Access Area (CAA)</a:t>
            </a:r>
            <a:r>
              <a:rPr lang="en-GB" sz="2400" dirty="0" smtClean="0"/>
              <a:t>: Unsupervised access must be restricted to trained and approved staff</a:t>
            </a:r>
          </a:p>
          <a:p>
            <a:r>
              <a:rPr lang="en-GB" sz="2400" dirty="0" smtClean="0"/>
              <a:t>CAA layout highlighting magnetic field </a:t>
            </a:r>
            <a:br>
              <a:rPr lang="en-GB" sz="2400" dirty="0" smtClean="0"/>
            </a:br>
            <a:r>
              <a:rPr lang="en-GB" sz="2400" dirty="0" smtClean="0"/>
              <a:t>lines should be displayed in your control </a:t>
            </a:r>
            <a:br>
              <a:rPr lang="en-GB" sz="2400" dirty="0" smtClean="0"/>
            </a:br>
            <a:r>
              <a:rPr lang="en-GB" sz="2400" dirty="0" smtClean="0"/>
              <a:t>room and in your local rules</a:t>
            </a:r>
          </a:p>
          <a:p>
            <a:r>
              <a:rPr lang="en-GB" sz="2400" dirty="0" smtClean="0">
                <a:solidFill>
                  <a:srgbClr val="C00000"/>
                </a:solidFill>
              </a:rPr>
              <a:t>Magnet Room or MR environment</a:t>
            </a:r>
            <a:r>
              <a:rPr lang="en-GB" sz="2400" dirty="0" smtClean="0"/>
              <a:t>: </a:t>
            </a:r>
            <a:br>
              <a:rPr lang="en-GB" sz="2400" dirty="0" smtClean="0"/>
            </a:br>
            <a:r>
              <a:rPr lang="en-GB" sz="2400" dirty="0" smtClean="0"/>
              <a:t>Typically contains the 5 Gauss line, only </a:t>
            </a:r>
            <a:br>
              <a:rPr lang="en-GB" sz="2400" dirty="0" smtClean="0"/>
            </a:br>
            <a:r>
              <a:rPr lang="en-GB" sz="2400" dirty="0" smtClean="0"/>
              <a:t>Cat A or B </a:t>
            </a:r>
            <a:r>
              <a:rPr lang="en-GB" sz="2400" dirty="0" smtClean="0"/>
              <a:t>can</a:t>
            </a:r>
            <a:r>
              <a:rPr lang="en-GB" sz="2400" dirty="0" smtClean="0"/>
              <a:t> </a:t>
            </a:r>
            <a:r>
              <a:rPr lang="en-GB" sz="2400" dirty="0" smtClean="0"/>
              <a:t>enter unsupervised</a:t>
            </a:r>
          </a:p>
          <a:p>
            <a:r>
              <a:rPr lang="en-GB" sz="2400" dirty="0" smtClean="0">
                <a:solidFill>
                  <a:srgbClr val="C00000"/>
                </a:solidFill>
              </a:rPr>
              <a:t>5 Gauss </a:t>
            </a:r>
            <a:r>
              <a:rPr lang="en-GB" sz="2400" dirty="0" smtClean="0"/>
              <a:t>is the magnetic field strength </a:t>
            </a:r>
            <a:br>
              <a:rPr lang="en-GB" sz="2400" dirty="0" smtClean="0"/>
            </a:br>
            <a:r>
              <a:rPr lang="en-GB" sz="2400" dirty="0" smtClean="0"/>
              <a:t>that may affect a medical </a:t>
            </a:r>
            <a:r>
              <a:rPr lang="en-GB" sz="2400" dirty="0" smtClean="0"/>
              <a:t>device e.g. a pacemaker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5942" y="1900052"/>
            <a:ext cx="3503679" cy="354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MRI </a:t>
            </a:r>
            <a:r>
              <a:rPr lang="en-GB" altLang="en-US" dirty="0" smtClean="0"/>
              <a:t>zones </a:t>
            </a:r>
            <a:r>
              <a:rPr lang="en-GB" altLang="en-US" dirty="0" smtClean="0"/>
              <a:t>(From </a:t>
            </a:r>
            <a:r>
              <a:rPr lang="en-GB" altLang="en-US" dirty="0" smtClean="0"/>
              <a:t>MHRA)</a:t>
            </a:r>
            <a:endParaRPr lang="en-GB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454030" y="5530334"/>
            <a:ext cx="1539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/>
              <a:t>Source: MHRA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6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QEUH MRI layout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6" y="1369079"/>
            <a:ext cx="6610454" cy="4305158"/>
          </a:xfrm>
        </p:spPr>
      </p:pic>
      <p:sp>
        <p:nvSpPr>
          <p:cNvPr id="5" name="TextBox 4"/>
          <p:cNvSpPr txBox="1"/>
          <p:nvPr/>
        </p:nvSpPr>
        <p:spPr>
          <a:xfrm>
            <a:off x="413920" y="6059946"/>
            <a:ext cx="8847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The two rooms outlined in red are each known as a ‘Magnet room’. The dangerous magnetic field is present throughout this entire area.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1242" y="2532500"/>
            <a:ext cx="1162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 MRI, CAA entrance</a:t>
            </a:r>
            <a:endParaRPr lang="en-GB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33341" y="2869719"/>
            <a:ext cx="1262129" cy="770777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3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QEUH Controlled Access Area (CAA)</a:t>
            </a:r>
            <a:endParaRPr lang="en-GB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1" y="1439349"/>
            <a:ext cx="3398043" cy="4530725"/>
          </a:xfr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672885" y="1440407"/>
            <a:ext cx="4216042" cy="4529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Entrance to CAA</a:t>
            </a:r>
          </a:p>
          <a:p>
            <a:r>
              <a:rPr lang="en-GB" dirty="0" smtClean="0"/>
              <a:t>Only MR trained staff can work unsupervised beyond this point</a:t>
            </a:r>
          </a:p>
          <a:p>
            <a:r>
              <a:rPr lang="en-GB" dirty="0" smtClean="0"/>
              <a:t>Staff and patients must complete MR safety checklist completed prior to entering</a:t>
            </a:r>
          </a:p>
        </p:txBody>
      </p:sp>
    </p:spTree>
    <p:extLst>
      <p:ext uri="{BB962C8B-B14F-4D97-AF65-F5344CB8AC3E}">
        <p14:creationId xmlns:p14="http://schemas.microsoft.com/office/powerpoint/2010/main" val="38135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 cstate="print"/>
          <a:srcRect l="10255" r="8942"/>
          <a:stretch>
            <a:fillRect/>
          </a:stretch>
        </p:blipFill>
        <p:spPr bwMode="auto">
          <a:xfrm>
            <a:off x="4846017" y="1704683"/>
            <a:ext cx="4167356" cy="36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250302" y="268611"/>
            <a:ext cx="7772400" cy="874713"/>
          </a:xfrm>
        </p:spPr>
        <p:txBody>
          <a:bodyPr/>
          <a:lstStyle/>
          <a:p>
            <a:r>
              <a:rPr lang="en-GB" altLang="en-US" dirty="0" smtClean="0"/>
              <a:t>Patient and staff safety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1713" y="1574541"/>
            <a:ext cx="4362924" cy="41264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2800" kern="0" dirty="0" smtClean="0"/>
              <a:t>MRI safety checklist</a:t>
            </a:r>
          </a:p>
          <a:p>
            <a:pPr>
              <a:defRPr/>
            </a:pPr>
            <a:r>
              <a:rPr lang="en-GB" sz="2800" kern="0" dirty="0" smtClean="0"/>
              <a:t>Staff updated annually</a:t>
            </a:r>
          </a:p>
          <a:p>
            <a:pPr>
              <a:defRPr/>
            </a:pPr>
            <a:r>
              <a:rPr lang="en-GB" sz="2800" kern="0" dirty="0" smtClean="0"/>
              <a:t>Inform MR lead to </a:t>
            </a:r>
            <a:br>
              <a:rPr lang="en-GB" sz="2800" kern="0" dirty="0" smtClean="0"/>
            </a:br>
            <a:r>
              <a:rPr lang="en-GB" sz="2800" kern="0" dirty="0" smtClean="0"/>
              <a:t>relevant changes to </a:t>
            </a:r>
            <a:br>
              <a:rPr lang="en-GB" sz="2800" kern="0" dirty="0" smtClean="0"/>
            </a:br>
            <a:r>
              <a:rPr lang="en-GB" sz="2800" kern="0" dirty="0" smtClean="0"/>
              <a:t>your medical history </a:t>
            </a:r>
          </a:p>
          <a:p>
            <a:pPr>
              <a:defRPr/>
            </a:pPr>
            <a:r>
              <a:rPr lang="en-GB" sz="2800" kern="0" dirty="0" smtClean="0"/>
              <a:t>Category A staff are responsible for completion of MRI safety checklist with patients</a:t>
            </a:r>
          </a:p>
          <a:p>
            <a:pPr>
              <a:defRPr/>
            </a:pPr>
            <a:endParaRPr lang="en-GB" kern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453083" y="2777947"/>
            <a:ext cx="292748" cy="196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Magnet Room</a:t>
            </a:r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135902" y="1440407"/>
            <a:ext cx="4753025" cy="4529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Magnetic field is a major risk beyond this point</a:t>
            </a:r>
          </a:p>
          <a:p>
            <a:r>
              <a:rPr lang="en-GB" dirty="0" smtClean="0"/>
              <a:t>Only MR safe/ MR conditional items beyond this point</a:t>
            </a:r>
          </a:p>
          <a:p>
            <a:r>
              <a:rPr lang="en-GB" dirty="0" smtClean="0"/>
              <a:t>MR Conditional?</a:t>
            </a:r>
          </a:p>
          <a:p>
            <a:pPr lvl="1"/>
            <a:r>
              <a:rPr lang="en-GB" dirty="0" smtClean="0"/>
              <a:t>Know the conditions</a:t>
            </a:r>
          </a:p>
          <a:p>
            <a:r>
              <a:rPr lang="en-GB" dirty="0" smtClean="0"/>
              <a:t>No MR unsafe objects beyond this point</a:t>
            </a:r>
          </a:p>
          <a:p>
            <a:r>
              <a:rPr lang="en-GB" dirty="0" smtClean="0"/>
              <a:t>No label means you should assume MR unsafe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1" y="1440937"/>
            <a:ext cx="3396852" cy="4529137"/>
          </a:xfrm>
        </p:spPr>
      </p:pic>
    </p:spTree>
    <p:extLst>
      <p:ext uri="{BB962C8B-B14F-4D97-AF65-F5344CB8AC3E}">
        <p14:creationId xmlns:p14="http://schemas.microsoft.com/office/powerpoint/2010/main" val="38282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Projectile Zone</a:t>
            </a:r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927958" y="1910837"/>
            <a:ext cx="4097509" cy="45296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An oval area within Magnet room denoted by red line on floor</a:t>
            </a:r>
          </a:p>
          <a:p>
            <a:r>
              <a:rPr lang="en-GB" dirty="0" smtClean="0"/>
              <a:t>Keep patient monitoring equipment outside this zone</a:t>
            </a:r>
          </a:p>
        </p:txBody>
      </p:sp>
      <p:pic>
        <p:nvPicPr>
          <p:cNvPr id="1026" name="Picture 25" descr="MRI_red_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1" y="1910837"/>
            <a:ext cx="4630043" cy="347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3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MR preparation ‘prep’ Room</a:t>
            </a:r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26745" y="1645921"/>
            <a:ext cx="4417255" cy="47945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MR prep room</a:t>
            </a:r>
          </a:p>
          <a:p>
            <a:r>
              <a:rPr lang="en-GB" dirty="0" smtClean="0"/>
              <a:t>Monitoring equipment stored here</a:t>
            </a:r>
          </a:p>
          <a:p>
            <a:r>
              <a:rPr lang="en-GB" dirty="0" smtClean="0"/>
              <a:t>For MTC patients, perform ‘MRI Pause’ before leaving prep room</a:t>
            </a:r>
          </a:p>
          <a:p>
            <a:r>
              <a:rPr lang="en-GB" dirty="0" smtClean="0"/>
              <a:t>In event of patient cardiac arrest patient removed from magnet room to here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1970468"/>
            <a:ext cx="4395986" cy="32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statement: MRI 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786597"/>
            <a:ext cx="8593667" cy="4106203"/>
          </a:xfrm>
        </p:spPr>
        <p:txBody>
          <a:bodyPr/>
          <a:lstStyle/>
          <a:p>
            <a:r>
              <a:rPr lang="en-GB" dirty="0" smtClean="0"/>
              <a:t>MRI Units have the potential to be one of the most dangerous places in the hospital</a:t>
            </a:r>
          </a:p>
          <a:p>
            <a:r>
              <a:rPr lang="en-GB" dirty="0" smtClean="0"/>
              <a:t>People have been killed in MRI units and there are many cases of severe injuries occurring</a:t>
            </a:r>
          </a:p>
          <a:p>
            <a:r>
              <a:rPr lang="en-GB" dirty="0" smtClean="0"/>
              <a:t>However, incidents are very rare because of MR safety training and safe working practices</a:t>
            </a:r>
          </a:p>
          <a:p>
            <a:r>
              <a:rPr lang="en-GB" dirty="0" smtClean="0"/>
              <a:t>It is possible to work safely in the MRI Magnet room</a:t>
            </a:r>
          </a:p>
          <a:p>
            <a:r>
              <a:rPr lang="en-GB" dirty="0" smtClean="0"/>
              <a:t>The magnetic field and other dangers due the MRI scanner must be understood and respected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3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MRI equipment labelling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907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Labelling equipment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50826" y="1428750"/>
            <a:ext cx="7169306" cy="335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latin typeface="+mn-lt"/>
              </a:rPr>
              <a:t>MRI Safe: can be taken into the Magnet room</a:t>
            </a:r>
          </a:p>
          <a:p>
            <a:pPr marL="73025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latin typeface="+mn-lt"/>
              </a:rPr>
              <a:t>MRI Conditional items: you must </a:t>
            </a:r>
            <a:r>
              <a:rPr lang="en-GB" sz="2400" kern="0" dirty="0" smtClean="0"/>
              <a:t>follow </a:t>
            </a:r>
            <a:r>
              <a:rPr lang="en-GB" sz="2400" kern="0" dirty="0" smtClean="0">
                <a:latin typeface="+mn-lt"/>
              </a:rPr>
              <a:t>the </a:t>
            </a:r>
            <a:r>
              <a:rPr lang="en-GB" sz="2400" kern="0" dirty="0">
                <a:latin typeface="+mn-lt"/>
              </a:rPr>
              <a:t>conditions of use</a:t>
            </a:r>
          </a:p>
          <a:p>
            <a:pPr marL="73025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latin typeface="+mn-lt"/>
              </a:rPr>
              <a:t>MRI Unsafe: do not take into Magnet room</a:t>
            </a:r>
          </a:p>
          <a:p>
            <a:pPr marL="73025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latin typeface="+mn-lt"/>
              </a:rPr>
              <a:t>Unlabelled? </a:t>
            </a:r>
            <a:r>
              <a:rPr lang="en-GB" sz="2400" kern="0" dirty="0" smtClean="0">
                <a:latin typeface="+mn-lt"/>
              </a:rPr>
              <a:t>Assume </a:t>
            </a:r>
            <a:r>
              <a:rPr lang="en-GB" sz="2400" kern="0" dirty="0">
                <a:latin typeface="+mn-lt"/>
              </a:rPr>
              <a:t>MRI Unsafe, speak to </a:t>
            </a:r>
            <a:r>
              <a:rPr lang="en-GB" sz="2400" kern="0" dirty="0" smtClean="0">
                <a:latin typeface="+mn-lt"/>
              </a:rPr>
              <a:t>radiography </a:t>
            </a:r>
            <a:r>
              <a:rPr lang="en-GB" sz="2400" kern="0" dirty="0">
                <a:latin typeface="+mn-lt"/>
              </a:rPr>
              <a:t>staff</a:t>
            </a:r>
          </a:p>
          <a:p>
            <a:pPr marL="73025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latin typeface="+mn-lt"/>
              </a:rPr>
              <a:t>Ensure </a:t>
            </a:r>
            <a:r>
              <a:rPr lang="en-GB" sz="2400" b="1" kern="0" dirty="0">
                <a:latin typeface="+mn-lt"/>
              </a:rPr>
              <a:t>you</a:t>
            </a:r>
            <a:r>
              <a:rPr lang="en-GB" sz="2400" kern="0" dirty="0">
                <a:latin typeface="+mn-lt"/>
              </a:rPr>
              <a:t> are safe to enter the Magnet </a:t>
            </a:r>
            <a:r>
              <a:rPr lang="en-GB" sz="2400" kern="0" dirty="0" smtClean="0">
                <a:latin typeface="+mn-lt"/>
              </a:rPr>
              <a:t>room each time you enter</a:t>
            </a:r>
            <a:endParaRPr lang="en-GB" sz="2400" kern="0" dirty="0">
              <a:latin typeface="+mn-lt"/>
            </a:endParaRP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  <a:defRPr/>
            </a:pPr>
            <a:endParaRPr lang="en-GB" sz="2400" kern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55039"/>
          <a:stretch>
            <a:fillRect/>
          </a:stretch>
        </p:blipFill>
        <p:spPr bwMode="auto">
          <a:xfrm>
            <a:off x="1009401" y="4774729"/>
            <a:ext cx="771898" cy="110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4159" y="4750129"/>
            <a:ext cx="1022679" cy="111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236" y="4752155"/>
            <a:ext cx="899212" cy="113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11955" y="5541361"/>
            <a:ext cx="1539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/>
              <a:t>Source: MHRA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4644"/>
          <a:stretch>
            <a:fillRect/>
          </a:stretch>
        </p:blipFill>
        <p:spPr bwMode="auto">
          <a:xfrm>
            <a:off x="1876301" y="4786604"/>
            <a:ext cx="778681" cy="110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onditional_Trolley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665594" y="1749206"/>
            <a:ext cx="2593347" cy="1945011"/>
          </a:xfrm>
          <a:prstGeom prst="rect">
            <a:avLst/>
          </a:prstGeom>
        </p:spPr>
      </p:pic>
      <p:pic>
        <p:nvPicPr>
          <p:cNvPr id="11" name="Picture 10" descr="handheld_magnet.JPG"/>
          <p:cNvPicPr>
            <a:picLocks noChangeAspect="1"/>
          </p:cNvPicPr>
          <p:nvPr/>
        </p:nvPicPr>
        <p:blipFill>
          <a:blip r:embed="rId7" cstate="print"/>
          <a:srcRect l="15583" r="22599"/>
          <a:stretch>
            <a:fillRect/>
          </a:stretch>
        </p:blipFill>
        <p:spPr>
          <a:xfrm rot="5400000">
            <a:off x="7135411" y="3923138"/>
            <a:ext cx="1686296" cy="20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Risks of MRI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74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Risks of MRI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477644" y="1533377"/>
            <a:ext cx="8280400" cy="3924887"/>
          </a:xfrm>
          <a:prstGeom prst="rect">
            <a:avLst/>
          </a:prstGeom>
        </p:spPr>
        <p:txBody>
          <a:bodyPr/>
          <a:lstStyle/>
          <a:p>
            <a:pPr marL="0" lvl="1" indent="0" eaLnBrk="1" hangingPunct="1">
              <a:buNone/>
            </a:pPr>
            <a:r>
              <a:rPr lang="en-GB" altLang="en-US" sz="3600" dirty="0" smtClean="0"/>
              <a:t>The risks of MRI are derived from 3 different components of the MRI hardware</a:t>
            </a:r>
          </a:p>
          <a:p>
            <a:pPr marL="215900" lvl="1" eaLnBrk="1" hangingPunct="1">
              <a:buFont typeface="Arial" charset="0"/>
              <a:buChar char="•"/>
            </a:pPr>
            <a:endParaRPr lang="en-GB" altLang="en-US" sz="3600" dirty="0" smtClean="0"/>
          </a:p>
          <a:p>
            <a:pPr marL="215900" lvl="1" eaLnBrk="1" hangingPunct="1">
              <a:buFont typeface="Arial" charset="0"/>
              <a:buChar char="•"/>
            </a:pPr>
            <a:r>
              <a:rPr lang="en-GB" altLang="en-US" sz="3600" dirty="0" smtClean="0"/>
              <a:t>The Static </a:t>
            </a:r>
            <a:r>
              <a:rPr lang="en-GB" altLang="en-US" sz="3600" dirty="0" smtClean="0"/>
              <a:t>magnetic field</a:t>
            </a:r>
          </a:p>
          <a:p>
            <a:pPr marL="215900" lvl="1" eaLnBrk="1" hangingPunct="1">
              <a:buFont typeface="Arial" charset="0"/>
              <a:buChar char="•"/>
            </a:pPr>
            <a:r>
              <a:rPr lang="en-GB" altLang="en-US" sz="3600" dirty="0" smtClean="0"/>
              <a:t>The RF </a:t>
            </a:r>
            <a:r>
              <a:rPr lang="en-GB" altLang="en-US" sz="3600" dirty="0" smtClean="0"/>
              <a:t>power</a:t>
            </a:r>
          </a:p>
          <a:p>
            <a:pPr marL="215900" lvl="1" eaLnBrk="1" hangingPunct="1">
              <a:buFont typeface="Arial" charset="0"/>
              <a:buChar char="•"/>
            </a:pPr>
            <a:r>
              <a:rPr lang="en-GB" altLang="en-US" sz="3600" dirty="0" smtClean="0"/>
              <a:t>The Imaging </a:t>
            </a:r>
            <a:r>
              <a:rPr lang="en-GB" altLang="en-US" sz="3600" dirty="0" smtClean="0"/>
              <a:t>Gradients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538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Risks of the static magnetic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086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253067" y="0"/>
            <a:ext cx="7772400" cy="1315616"/>
          </a:xfrm>
        </p:spPr>
        <p:txBody>
          <a:bodyPr anchor="ctr"/>
          <a:lstStyle/>
          <a:p>
            <a:r>
              <a:rPr lang="en-GB" altLang="en-US" dirty="0" smtClean="0"/>
              <a:t>Static Magnetic Field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69486" y="1554480"/>
            <a:ext cx="8424863" cy="437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latin typeface="+mn-lt"/>
              </a:rPr>
              <a:t>Always on</a:t>
            </a:r>
          </a:p>
          <a:p>
            <a:pPr marL="73025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latin typeface="+mn-lt"/>
              </a:rPr>
              <a:t>Silent</a:t>
            </a:r>
          </a:p>
          <a:p>
            <a:pPr marL="73025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latin typeface="+mn-lt"/>
              </a:rPr>
              <a:t>Invisible</a:t>
            </a:r>
          </a:p>
          <a:p>
            <a:pPr marL="73025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 smtClean="0">
                <a:latin typeface="+mn-lt"/>
              </a:rPr>
              <a:t>Is a risk </a:t>
            </a:r>
            <a:r>
              <a:rPr lang="en-GB" sz="3200" kern="0" dirty="0" smtClean="0"/>
              <a:t>from the</a:t>
            </a:r>
            <a:r>
              <a:rPr lang="en-GB" sz="3200" kern="0" dirty="0" smtClean="0">
                <a:latin typeface="+mn-lt"/>
              </a:rPr>
              <a:t> Magnet Room entrance</a:t>
            </a:r>
            <a:endParaRPr lang="en-GB" sz="3200" kern="0" dirty="0">
              <a:latin typeface="+mn-lt"/>
            </a:endParaRPr>
          </a:p>
          <a:p>
            <a:pPr marL="73025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 smtClean="0">
                <a:latin typeface="+mn-lt"/>
              </a:rPr>
              <a:t>Strong pull and rotational</a:t>
            </a:r>
            <a:r>
              <a:rPr lang="en-GB" sz="3200" kern="0" dirty="0" smtClean="0"/>
              <a:t> </a:t>
            </a:r>
            <a:r>
              <a:rPr lang="en-GB" sz="3200" kern="0" dirty="0" smtClean="0">
                <a:latin typeface="+mn-lt"/>
              </a:rPr>
              <a:t>forces on ferrous objects </a:t>
            </a:r>
          </a:p>
          <a:p>
            <a:pPr marL="73025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 smtClean="0"/>
              <a:t>May cause vertigo and/or nausea</a:t>
            </a:r>
            <a:endParaRPr lang="en-GB" sz="3200" kern="0" dirty="0">
              <a:latin typeface="+mn-lt"/>
            </a:endParaRP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  <a:defRPr/>
            </a:pPr>
            <a:endParaRPr lang="en-GB" sz="3200" kern="0" dirty="0">
              <a:latin typeface="+mn-lt"/>
            </a:endParaRP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  <a:defRPr/>
            </a:pPr>
            <a:endParaRPr lang="en-GB" sz="32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6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59631" y="177281"/>
            <a:ext cx="91440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4200" kern="0" dirty="0" smtClean="0">
                <a:solidFill>
                  <a:schemeClr val="bg1"/>
                </a:solidFill>
                <a:latin typeface="+mj-lt"/>
                <a:cs typeface="+mj-cs"/>
              </a:rPr>
              <a:t>Static </a:t>
            </a:r>
            <a:r>
              <a:rPr lang="en-GB" sz="4200" kern="0" dirty="0">
                <a:solidFill>
                  <a:schemeClr val="bg1"/>
                </a:solidFill>
                <a:latin typeface="+mj-lt"/>
                <a:cs typeface="+mj-cs"/>
              </a:rPr>
              <a:t>Magnetic Field Incidents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777240" y="2232344"/>
            <a:ext cx="7886700" cy="379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latin typeface="+mn-lt"/>
              </a:rPr>
              <a:t>2001, 6 year old boy was killed during an MRI examination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smtClean="0">
                <a:latin typeface="+mn-lt"/>
              </a:rPr>
              <a:t>MRI Unsafe </a:t>
            </a:r>
            <a:r>
              <a:rPr lang="en-GB" sz="2800" kern="0" dirty="0">
                <a:latin typeface="+mn-lt"/>
              </a:rPr>
              <a:t>Oxygen tank introduced to Magnet </a:t>
            </a:r>
            <a:r>
              <a:rPr lang="en-GB" sz="2800" kern="0" dirty="0" smtClean="0">
                <a:latin typeface="+mn-lt"/>
              </a:rPr>
              <a:t>Room </a:t>
            </a:r>
            <a:r>
              <a:rPr lang="en-GB" sz="2800" kern="0" dirty="0">
                <a:latin typeface="+mn-lt"/>
              </a:rPr>
              <a:t>by staff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latin typeface="+mn-lt"/>
              </a:rPr>
              <a:t>Tank flew to centre of </a:t>
            </a:r>
            <a:r>
              <a:rPr lang="en-GB" sz="2800" kern="0" dirty="0" smtClean="0">
                <a:latin typeface="+mn-lt"/>
              </a:rPr>
              <a:t>magnet and struck patient</a:t>
            </a:r>
          </a:p>
        </p:txBody>
      </p:sp>
    </p:spTree>
    <p:extLst>
      <p:ext uri="{BB962C8B-B14F-4D97-AF65-F5344CB8AC3E}">
        <p14:creationId xmlns:p14="http://schemas.microsoft.com/office/powerpoint/2010/main" val="22200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Sunil Jadhav and Swami Ramaiah trapped in a MRI sc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360" y="1764885"/>
            <a:ext cx="5073391" cy="33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231641" y="186612"/>
            <a:ext cx="889317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4000" kern="0" dirty="0" smtClean="0">
                <a:solidFill>
                  <a:schemeClr val="bg1"/>
                </a:solidFill>
                <a:latin typeface="+mj-lt"/>
                <a:cs typeface="+mj-cs"/>
              </a:rPr>
              <a:t>Static </a:t>
            </a:r>
            <a:r>
              <a:rPr lang="en-GB" sz="4000" kern="0" dirty="0">
                <a:solidFill>
                  <a:schemeClr val="bg1"/>
                </a:solidFill>
                <a:latin typeface="+mj-lt"/>
                <a:cs typeface="+mj-cs"/>
              </a:rPr>
              <a:t>Magnetic Field Incidents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0" y="1588771"/>
            <a:ext cx="4023360" cy="4400550"/>
          </a:xfrm>
          <a:prstGeom prst="rect">
            <a:avLst/>
          </a:prstGeom>
        </p:spPr>
        <p:txBody>
          <a:bodyPr/>
          <a:lstStyle/>
          <a:p>
            <a:pPr marL="215900" lvl="1" eaLnBrk="1" hangingPunct="1">
              <a:buFont typeface="Arial" charset="0"/>
              <a:buChar char="•"/>
            </a:pPr>
            <a:r>
              <a:rPr lang="en-GB" altLang="en-US" dirty="0" smtClean="0"/>
              <a:t>In 2014, two employees suffered injuries after an oxygen cylinder was brought into the Magnet Room</a:t>
            </a:r>
          </a:p>
          <a:p>
            <a:pPr marL="215900" lvl="1">
              <a:buFont typeface="Arial" charset="0"/>
              <a:buChar char="•"/>
            </a:pPr>
            <a:r>
              <a:rPr lang="en-GB" altLang="en-US" dirty="0" smtClean="0"/>
              <a:t>MRI “projectile” incidents have the potential for serious injury or death</a:t>
            </a:r>
          </a:p>
          <a:p>
            <a:pPr marL="215900" lvl="1">
              <a:buFont typeface="Arial" charset="0"/>
              <a:buChar char="•"/>
            </a:pPr>
            <a:r>
              <a:rPr lang="en-GB" altLang="en-US" dirty="0" smtClean="0"/>
              <a:t>Other previous projectile incidents have involved scissors, drip stands and hair clips being brought into the Magnet Room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5102" y="5206481"/>
            <a:ext cx="355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Credit: Central European News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7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038" y="0"/>
            <a:ext cx="8062913" cy="1301621"/>
          </a:xfrm>
        </p:spPr>
        <p:txBody>
          <a:bodyPr/>
          <a:lstStyle/>
          <a:p>
            <a:r>
              <a:rPr lang="en-GB" altLang="en-US" dirty="0"/>
              <a:t>Turning off the static magnetic </a:t>
            </a:r>
            <a:r>
              <a:rPr lang="en-GB" altLang="en-US" dirty="0" smtClean="0"/>
              <a:t>field - non emergency</a:t>
            </a:r>
            <a:endParaRPr lang="en-GB" altLang="en-US" sz="2400" baseline="1000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320040" y="1606123"/>
            <a:ext cx="5007741" cy="41148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GB" dirty="0" smtClean="0"/>
              <a:t> The static magnetic field can also be removed by the process of a ‘controlled ramp down’</a:t>
            </a:r>
          </a:p>
          <a:p>
            <a:pPr marL="0" indent="0">
              <a:lnSpc>
                <a:spcPct val="80000"/>
              </a:lnSpc>
            </a:pPr>
            <a:r>
              <a:rPr lang="en-GB" dirty="0"/>
              <a:t> </a:t>
            </a:r>
            <a:r>
              <a:rPr lang="en-GB" dirty="0" smtClean="0"/>
              <a:t>Less expensive and damaging to the scanner than quench</a:t>
            </a:r>
          </a:p>
          <a:p>
            <a:pPr marL="0" indent="0">
              <a:lnSpc>
                <a:spcPct val="80000"/>
              </a:lnSpc>
            </a:pPr>
            <a:r>
              <a:rPr lang="en-GB" dirty="0" smtClean="0"/>
              <a:t> Performed by service engineers</a:t>
            </a:r>
          </a:p>
          <a:p>
            <a:pPr marL="0" indent="0">
              <a:lnSpc>
                <a:spcPct val="80000"/>
              </a:lnSpc>
            </a:pPr>
            <a:r>
              <a:rPr lang="en-GB" dirty="0"/>
              <a:t> </a:t>
            </a:r>
            <a:r>
              <a:rPr lang="en-GB" dirty="0" smtClean="0"/>
              <a:t>Used when decommissioning magnet or when large ferrous object stuck to scanner </a:t>
            </a:r>
          </a:p>
        </p:txBody>
      </p:sp>
      <p:pic>
        <p:nvPicPr>
          <p:cNvPr id="6" name="Picture 7" descr="Another floor polisher..."/>
          <p:cNvPicPr>
            <a:picLocks noChangeAspect="1" noChangeArrowheads="1"/>
          </p:cNvPicPr>
          <p:nvPr/>
        </p:nvPicPr>
        <p:blipFill>
          <a:blip r:embed="rId3" cstate="print">
            <a:lum bright="10000" contrast="2000"/>
          </a:blip>
          <a:srcRect/>
          <a:stretch>
            <a:fillRect/>
          </a:stretch>
        </p:blipFill>
        <p:spPr bwMode="auto">
          <a:xfrm>
            <a:off x="5509260" y="1798955"/>
            <a:ext cx="3370263" cy="2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95729" y="4674637"/>
            <a:ext cx="34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Floor polisher sucked into scanner. </a:t>
            </a:r>
          </a:p>
          <a:p>
            <a:r>
              <a:rPr lang="en-GB" dirty="0" smtClean="0"/>
              <a:t>Ramp down (not quench) to be done in situations like these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9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03649" y="1"/>
            <a:ext cx="9144000" cy="12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4200" kern="0" dirty="0" smtClean="0">
                <a:solidFill>
                  <a:schemeClr val="bg1"/>
                </a:solidFill>
                <a:latin typeface="+mj-lt"/>
                <a:cs typeface="+mj-cs"/>
              </a:rPr>
              <a:t>Static </a:t>
            </a:r>
            <a:r>
              <a:rPr lang="en-GB" sz="4200" kern="0" dirty="0">
                <a:solidFill>
                  <a:schemeClr val="bg1"/>
                </a:solidFill>
                <a:latin typeface="+mj-lt"/>
                <a:cs typeface="+mj-cs"/>
              </a:rPr>
              <a:t>Magnetic Field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31470" y="2057400"/>
            <a:ext cx="8036243" cy="3937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Incidents from patient implants/retained metal:</a:t>
            </a:r>
            <a:endParaRPr lang="en-GB" altLang="en-US" sz="2800" dirty="0" smtClean="0"/>
          </a:p>
          <a:p>
            <a:pPr>
              <a:defRPr/>
            </a:pPr>
            <a:r>
              <a:rPr lang="en-GB" altLang="en-US" sz="2800" dirty="0" smtClean="0"/>
              <a:t>Intracranial aneurysm clip: 2 patient’s have died</a:t>
            </a:r>
          </a:p>
          <a:p>
            <a:pPr>
              <a:defRPr/>
            </a:pPr>
            <a:endParaRPr lang="en-GB" altLang="en-US" sz="2800" dirty="0" smtClean="0"/>
          </a:p>
          <a:p>
            <a:r>
              <a:rPr lang="en-GB" altLang="en-US" dirty="0" smtClean="0"/>
              <a:t>Dislodgement of an iron filing in a patient's eye during MR imaging resulted in vision loss in that eye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5189" y="2999856"/>
            <a:ext cx="19446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355531" y="307910"/>
            <a:ext cx="7340600" cy="874713"/>
          </a:xfrm>
        </p:spPr>
        <p:txBody>
          <a:bodyPr/>
          <a:lstStyle/>
          <a:p>
            <a:r>
              <a:rPr lang="en-US" altLang="en-US" dirty="0" smtClean="0"/>
              <a:t>Contents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23607" y="1378490"/>
            <a:ext cx="83454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Safety Guidance and Training </a:t>
            </a: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requirements</a:t>
            </a:r>
          </a:p>
          <a:p>
            <a:pPr>
              <a:buFontTx/>
              <a:buChar char="•"/>
              <a:defRPr/>
            </a:pPr>
            <a:r>
              <a:rPr lang="en-GB" altLang="en-US" sz="2800" dirty="0" smtClean="0"/>
              <a:t> MRI safety zones and QEUH layout</a:t>
            </a:r>
          </a:p>
          <a:p>
            <a:pPr>
              <a:buFontTx/>
              <a:buChar char="•"/>
              <a:defRPr/>
            </a:pPr>
            <a:r>
              <a:rPr lang="en-GB" altLang="en-US" sz="2800" dirty="0" smtClean="0"/>
              <a:t> Equipment </a:t>
            </a:r>
            <a:r>
              <a:rPr lang="en-GB" altLang="en-US" sz="2800" dirty="0"/>
              <a:t>labelling </a:t>
            </a:r>
          </a:p>
          <a:p>
            <a:pPr>
              <a:buFontTx/>
              <a:buChar char="•"/>
              <a:defRPr/>
            </a:pPr>
            <a:r>
              <a:rPr lang="en-GB" altLang="en-US" sz="2800" dirty="0" smtClean="0"/>
              <a:t> Risks </a:t>
            </a:r>
            <a:r>
              <a:rPr lang="en-GB" altLang="en-US" sz="2800" dirty="0" smtClean="0"/>
              <a:t>associated with MRI </a:t>
            </a:r>
            <a:r>
              <a:rPr lang="en-GB" altLang="en-US" sz="2800" dirty="0" smtClean="0"/>
              <a:t>Scanners</a:t>
            </a:r>
          </a:p>
          <a:p>
            <a:pPr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 Unit </a:t>
            </a: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safety including emergency procedures</a:t>
            </a:r>
            <a:endParaRPr lang="en-GB" altLang="en-US" sz="2800" dirty="0">
              <a:solidFill>
                <a:srgbClr val="000000"/>
              </a:solidFill>
              <a:ea typeface="+mn-ea"/>
            </a:endParaRPr>
          </a:p>
          <a:p>
            <a:pPr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 Risks </a:t>
            </a:r>
            <a:r>
              <a:rPr lang="en-GB" altLang="en-US" sz="2800" dirty="0">
                <a:solidFill>
                  <a:srgbClr val="000000"/>
                </a:solidFill>
                <a:ea typeface="+mn-ea"/>
              </a:rPr>
              <a:t>to patients with </a:t>
            </a: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implants</a:t>
            </a: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</a:rPr>
              <a:t>QEUH equipment considerations</a:t>
            </a: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The MR Pause</a:t>
            </a:r>
            <a:endParaRPr lang="en-GB" altLang="en-US" sz="2800" dirty="0" smtClean="0">
              <a:solidFill>
                <a:srgbClr val="000000"/>
              </a:solidFill>
              <a:ea typeface="+mn-ea"/>
            </a:endParaRPr>
          </a:p>
          <a:p>
            <a:pPr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</a:rPr>
              <a:t> Advice on scanning pregnant patients </a:t>
            </a: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</a:rPr>
              <a:t>Incident reporting</a:t>
            </a:r>
            <a:endParaRPr lang="en-GB" altLang="en-US" sz="2800" dirty="0">
              <a:solidFill>
                <a:srgbClr val="000000"/>
              </a:solidFill>
              <a:ea typeface="+mn-ea"/>
            </a:endParaRPr>
          </a:p>
          <a:p>
            <a:pPr>
              <a:buFontTx/>
              <a:buChar char="•"/>
              <a:defRPr/>
            </a:pPr>
            <a:endParaRPr lang="en-GB" altLang="en-US" sz="2800" dirty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Risks of the RF 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445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253067" y="0"/>
            <a:ext cx="7772400" cy="1287624"/>
          </a:xfrm>
        </p:spPr>
        <p:txBody>
          <a:bodyPr anchor="ctr"/>
          <a:lstStyle/>
          <a:p>
            <a:r>
              <a:rPr lang="en-GB" altLang="en-US" dirty="0" smtClean="0"/>
              <a:t>RF power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50825" y="1383030"/>
            <a:ext cx="8424863" cy="52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smtClean="0">
                <a:solidFill>
                  <a:srgbClr val="000000"/>
                </a:solidFill>
              </a:rPr>
              <a:t>Pulses of RF power are transmitted into the body in order to get MR images</a:t>
            </a:r>
          </a:p>
          <a:p>
            <a:pPr marL="273050" indent="-27305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smtClean="0">
                <a:solidFill>
                  <a:srgbClr val="000000"/>
                </a:solidFill>
              </a:rPr>
              <a:t>Unwanted </a:t>
            </a:r>
            <a:r>
              <a:rPr lang="en-GB" sz="2800" kern="0" dirty="0">
                <a:solidFill>
                  <a:srgbClr val="000000"/>
                </a:solidFill>
              </a:rPr>
              <a:t>interactions with medical devices</a:t>
            </a:r>
            <a:endParaRPr lang="en-GB" sz="2800" kern="0" dirty="0"/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smtClean="0">
                <a:latin typeface="+mn-lt"/>
              </a:rPr>
              <a:t>Burns can occur in MRI under a number of circumstances: </a:t>
            </a:r>
            <a:endParaRPr lang="en-GB" sz="2800" kern="0" dirty="0">
              <a:latin typeface="+mn-lt"/>
            </a:endParaRPr>
          </a:p>
          <a:p>
            <a:pPr marL="730250" lvl="1" indent="-27305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 smtClean="0">
                <a:latin typeface="+mn-lt"/>
              </a:rPr>
              <a:t>Skin to skin contact</a:t>
            </a:r>
          </a:p>
          <a:p>
            <a:pPr marL="730250" lvl="1" indent="-27305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 smtClean="0"/>
              <a:t>Skin to magnet bore contact</a:t>
            </a:r>
            <a:endParaRPr lang="en-GB" sz="2400" kern="0" dirty="0">
              <a:latin typeface="+mn-lt"/>
            </a:endParaRPr>
          </a:p>
          <a:p>
            <a:pPr marL="730250" lvl="1" indent="-27305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 smtClean="0"/>
              <a:t>Inappropriate use of </a:t>
            </a:r>
            <a:r>
              <a:rPr lang="en-GB" sz="2400" kern="0" dirty="0" smtClean="0">
                <a:latin typeface="+mn-lt"/>
              </a:rPr>
              <a:t>monitoring </a:t>
            </a:r>
            <a:r>
              <a:rPr lang="en-GB" sz="2400" kern="0" dirty="0">
                <a:latin typeface="+mn-lt"/>
              </a:rPr>
              <a:t>equipment</a:t>
            </a:r>
          </a:p>
          <a:p>
            <a:pPr marL="730250" lvl="1" indent="-27305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 smtClean="0"/>
              <a:t>Interactions with </a:t>
            </a:r>
            <a:r>
              <a:rPr lang="en-GB" sz="2400" kern="0" dirty="0" smtClean="0">
                <a:latin typeface="+mn-lt"/>
              </a:rPr>
              <a:t>implants, cosmetics, tattoos or skin patches</a:t>
            </a:r>
            <a:endParaRPr lang="en-GB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253067" y="0"/>
            <a:ext cx="7772400" cy="1315616"/>
          </a:xfrm>
        </p:spPr>
        <p:txBody>
          <a:bodyPr anchor="ctr"/>
          <a:lstStyle/>
          <a:p>
            <a:r>
              <a:rPr lang="en-GB" altLang="en-US" dirty="0" smtClean="0"/>
              <a:t>RF power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79853" y="1396481"/>
            <a:ext cx="8424863" cy="511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300" kern="0" dirty="0">
                <a:latin typeface="+mn-lt"/>
              </a:rPr>
              <a:t>Patients can receive burns even with no </a:t>
            </a:r>
            <a:r>
              <a:rPr lang="en-GB" sz="2300" kern="0" dirty="0" smtClean="0">
                <a:latin typeface="+mn-lt"/>
              </a:rPr>
              <a:t>implant, rare </a:t>
            </a:r>
            <a:r>
              <a:rPr lang="en-GB" sz="2300" kern="0" dirty="0">
                <a:latin typeface="+mn-lt"/>
              </a:rPr>
              <a:t>but </a:t>
            </a:r>
            <a:r>
              <a:rPr lang="en-GB" sz="2300" kern="0" dirty="0" smtClean="0"/>
              <a:t>can occur</a:t>
            </a:r>
            <a:endParaRPr lang="en-GB" sz="2300" kern="0" dirty="0">
              <a:latin typeface="+mn-lt"/>
            </a:endParaRP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300" kern="0" dirty="0">
                <a:latin typeface="+mn-lt"/>
              </a:rPr>
              <a:t>Appropriate patient positioning </a:t>
            </a:r>
            <a:r>
              <a:rPr lang="en-GB" sz="2300" kern="0" dirty="0" smtClean="0">
                <a:latin typeface="+mn-lt"/>
              </a:rPr>
              <a:t>and use of pads </a:t>
            </a:r>
            <a:r>
              <a:rPr lang="en-GB" sz="2300" kern="0" dirty="0" smtClean="0"/>
              <a:t>minimises risk</a:t>
            </a:r>
          </a:p>
          <a:p>
            <a:pPr marL="273050" indent="-273050">
              <a:spcBef>
                <a:spcPct val="20000"/>
              </a:spcBef>
              <a:buFontTx/>
              <a:buChar char="•"/>
              <a:defRPr/>
            </a:pPr>
            <a:r>
              <a:rPr lang="en-GB" sz="2300" kern="0" dirty="0" smtClean="0"/>
              <a:t>Appropriate choice of operating mode of the scanner limits this risk (e.g. Normal Mode has lower risk of burns compared with First Level Mode)</a:t>
            </a:r>
            <a:endParaRPr lang="en-GB" sz="2300" kern="0" dirty="0">
              <a:latin typeface="+mn-lt"/>
            </a:endParaRP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  <a:defRPr/>
            </a:pPr>
            <a:endParaRPr lang="en-GB" sz="2300" kern="0" dirty="0">
              <a:latin typeface="+mn-lt"/>
            </a:endParaRPr>
          </a:p>
        </p:txBody>
      </p:sp>
      <p:pic>
        <p:nvPicPr>
          <p:cNvPr id="35844" name="Picture 4" descr="patient_posi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424" y="3657600"/>
            <a:ext cx="4343795" cy="203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avoid_loops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1450" y="3646795"/>
            <a:ext cx="3057176" cy="20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96609" y="5624678"/>
            <a:ext cx="4763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/>
              <a:t>Source: Siemens </a:t>
            </a:r>
            <a:r>
              <a:rPr lang="en-GB" altLang="en-US" dirty="0" err="1" smtClean="0"/>
              <a:t>Healthineers</a:t>
            </a:r>
            <a:r>
              <a:rPr lang="en-GB" altLang="en-US" dirty="0" smtClean="0"/>
              <a:t> and GE Healthcare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DSCF0218.JPG"/>
          <p:cNvPicPr>
            <a:picLocks noChangeAspect="1"/>
          </p:cNvPicPr>
          <p:nvPr/>
        </p:nvPicPr>
        <p:blipFill>
          <a:blip r:embed="rId3" cstate="print"/>
          <a:srcRect l="14767" r="10275"/>
          <a:stretch>
            <a:fillRect/>
          </a:stretch>
        </p:blipFill>
        <p:spPr bwMode="auto">
          <a:xfrm>
            <a:off x="5952931" y="3213748"/>
            <a:ext cx="2995126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DSC_9986[1].jpg"/>
          <p:cNvPicPr>
            <a:picLocks noChangeAspect="1"/>
          </p:cNvPicPr>
          <p:nvPr/>
        </p:nvPicPr>
        <p:blipFill>
          <a:blip r:embed="rId4" cstate="print"/>
          <a:srcRect l="14069"/>
          <a:stretch>
            <a:fillRect/>
          </a:stretch>
        </p:blipFill>
        <p:spPr bwMode="auto">
          <a:xfrm>
            <a:off x="345654" y="3187359"/>
            <a:ext cx="3539964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253067" y="0"/>
            <a:ext cx="7772400" cy="1306286"/>
          </a:xfrm>
        </p:spPr>
        <p:txBody>
          <a:bodyPr anchor="ctr"/>
          <a:lstStyle/>
          <a:p>
            <a:r>
              <a:rPr lang="en-GB" altLang="en-US" dirty="0" smtClean="0"/>
              <a:t>RF power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2084" y="1360423"/>
            <a:ext cx="424021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74024" y="1418253"/>
            <a:ext cx="221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Credit: </a:t>
            </a:r>
            <a:r>
              <a:rPr lang="en-GB" dirty="0" err="1" smtClean="0"/>
              <a:t>Knopp</a:t>
            </a:r>
            <a:r>
              <a:rPr lang="en-GB" dirty="0" smtClean="0"/>
              <a:t> et al, </a:t>
            </a:r>
            <a:r>
              <a:rPr lang="en-GB" i="1" dirty="0" smtClean="0"/>
              <a:t>Radiology</a:t>
            </a:r>
            <a:r>
              <a:rPr lang="en-GB" dirty="0" smtClean="0"/>
              <a:t> (1996) </a:t>
            </a:r>
            <a:br>
              <a:rPr lang="en-GB" dirty="0" smtClean="0"/>
            </a:br>
            <a:r>
              <a:rPr lang="en-GB" dirty="0" smtClean="0"/>
              <a:t>&amp; Muriel Cockburn, NHS Highland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067" y="0"/>
            <a:ext cx="7772400" cy="1268963"/>
          </a:xfrm>
        </p:spPr>
        <p:txBody>
          <a:bodyPr anchor="ctr"/>
          <a:lstStyle/>
          <a:p>
            <a:r>
              <a:rPr lang="en-GB" altLang="en-US" sz="4000" dirty="0" smtClean="0"/>
              <a:t>MR safety of patient devices and monitoring equipment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8610" y="1325880"/>
            <a:ext cx="8526780" cy="4697729"/>
          </a:xfrm>
        </p:spPr>
        <p:txBody>
          <a:bodyPr/>
          <a:lstStyle/>
          <a:p>
            <a:r>
              <a:rPr lang="en-GB" altLang="en-US" sz="2700" dirty="0" smtClean="0"/>
              <a:t>A major risk of RF power is the risk of heating and burns from MRI unsafe devices or equipment.</a:t>
            </a:r>
          </a:p>
          <a:p>
            <a:r>
              <a:rPr lang="en-GB" altLang="en-US" sz="2700" dirty="0" smtClean="0"/>
              <a:t>The checking for hidden items on trolleys and wheelchairs prior to entering the magnet can be used to detect MRI Unsafe equipment.</a:t>
            </a:r>
          </a:p>
          <a:p>
            <a:r>
              <a:rPr lang="en-GB" altLang="en-US" sz="2700" dirty="0" smtClean="0"/>
              <a:t>Ensure any monitoring equipment taken into the magnet room is MRI Conditional or MR Safe.</a:t>
            </a:r>
          </a:p>
          <a:p>
            <a:r>
              <a:rPr lang="en-GB" altLang="en-US" sz="2700" dirty="0" smtClean="0"/>
              <a:t>Cables from monitoring equipment should not be in contact with patient skin.</a:t>
            </a:r>
          </a:p>
          <a:p>
            <a:r>
              <a:rPr lang="en-GB" altLang="en-US" sz="2700" dirty="0" smtClean="0"/>
              <a:t>Cables should be fed straight out via the centre of the bore of the magnet.</a:t>
            </a:r>
          </a:p>
          <a:p>
            <a:endParaRPr lang="en-GB" altLang="en-US" dirty="0" smtClean="0">
              <a:solidFill>
                <a:schemeClr val="accent1"/>
              </a:solidFill>
            </a:endParaRP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12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067" y="0"/>
            <a:ext cx="7772400" cy="1324947"/>
          </a:xfrm>
        </p:spPr>
        <p:txBody>
          <a:bodyPr anchor="ctr"/>
          <a:lstStyle/>
          <a:p>
            <a:r>
              <a:rPr lang="en-GB" altLang="en-US" dirty="0" smtClean="0"/>
              <a:t>Example of pulse </a:t>
            </a:r>
            <a:r>
              <a:rPr lang="en-GB" altLang="en-US" dirty="0"/>
              <a:t>o</a:t>
            </a:r>
            <a:r>
              <a:rPr lang="en-GB" altLang="en-US" dirty="0" smtClean="0"/>
              <a:t>ximeter </a:t>
            </a:r>
            <a:r>
              <a:rPr lang="en-GB" altLang="en-US" dirty="0" smtClean="0"/>
              <a:t>related burn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9749" y="1554481"/>
            <a:ext cx="8137719" cy="4325620"/>
          </a:xfrm>
        </p:spPr>
        <p:txBody>
          <a:bodyPr/>
          <a:lstStyle/>
          <a:p>
            <a:r>
              <a:rPr lang="en-GB" altLang="en-US" dirty="0" smtClean="0"/>
              <a:t>In 2007, MRI Unsafe pulse </a:t>
            </a:r>
            <a:r>
              <a:rPr lang="en-GB" altLang="en-US" dirty="0" err="1" smtClean="0"/>
              <a:t>oximeter</a:t>
            </a:r>
            <a:r>
              <a:rPr lang="en-GB" altLang="en-US" dirty="0" smtClean="0"/>
              <a:t> was left attached to 5-week-old baby during MRI scan. Cable may have been looped or under clothing. </a:t>
            </a:r>
          </a:p>
          <a:p>
            <a:r>
              <a:rPr lang="en-GB" altLang="en-US" dirty="0" smtClean="0"/>
              <a:t>Baby sedated (to prevent movement)</a:t>
            </a:r>
          </a:p>
          <a:p>
            <a:r>
              <a:rPr lang="en-GB" altLang="en-US" dirty="0" smtClean="0"/>
              <a:t>Presumably, probe not spotted when baby brought down to the MRI unit. </a:t>
            </a:r>
          </a:p>
          <a:p>
            <a:r>
              <a:rPr lang="en-GB" altLang="en-US" dirty="0" smtClean="0"/>
              <a:t>Trolley checks essential</a:t>
            </a:r>
          </a:p>
          <a:p>
            <a:r>
              <a:rPr lang="en-GB" altLang="en-US" dirty="0" smtClean="0"/>
              <a:t>Baby received fourth-degree burn to </a:t>
            </a:r>
            <a:br>
              <a:rPr lang="en-GB" altLang="en-US" dirty="0" smtClean="0"/>
            </a:br>
            <a:r>
              <a:rPr lang="en-GB" altLang="en-US" dirty="0" smtClean="0"/>
              <a:t>arm, resulting in amputation.</a:t>
            </a:r>
            <a:endParaRPr lang="en-GB" altLang="en-US" dirty="0" smtClean="0">
              <a:solidFill>
                <a:schemeClr val="accent1"/>
              </a:solidFill>
            </a:endParaRPr>
          </a:p>
          <a:p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253067" y="149290"/>
            <a:ext cx="7772400" cy="979423"/>
          </a:xfrm>
        </p:spPr>
        <p:txBody>
          <a:bodyPr anchor="ctr"/>
          <a:lstStyle/>
          <a:p>
            <a:r>
              <a:rPr lang="en-GB" altLang="en-US" dirty="0" smtClean="0"/>
              <a:t>RF power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60156" y="1573841"/>
            <a:ext cx="8424863" cy="423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 smtClean="0">
                <a:latin typeface="+mn-lt"/>
              </a:rPr>
              <a:t>Risk </a:t>
            </a:r>
            <a:r>
              <a:rPr lang="en-GB" sz="3200" kern="0" dirty="0">
                <a:latin typeface="+mn-lt"/>
              </a:rPr>
              <a:t>occurs when scanner </a:t>
            </a:r>
            <a:r>
              <a:rPr lang="en-GB" sz="3200" kern="0" dirty="0" smtClean="0"/>
              <a:t>is acquiring images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 smtClean="0">
                <a:latin typeface="+mn-lt"/>
              </a:rPr>
              <a:t>Responsible </a:t>
            </a:r>
            <a:r>
              <a:rPr lang="en-GB" sz="3200" kern="0" dirty="0">
                <a:latin typeface="+mn-lt"/>
              </a:rPr>
              <a:t>for heating to patient </a:t>
            </a:r>
            <a:r>
              <a:rPr lang="en-GB" sz="3200" kern="0" dirty="0" smtClean="0">
                <a:latin typeface="+mn-lt"/>
              </a:rPr>
              <a:t>and devices</a:t>
            </a:r>
            <a:endParaRPr lang="en-GB" sz="3200" kern="0" dirty="0">
              <a:latin typeface="+mn-lt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 smtClean="0"/>
              <a:t>Scanner limits </a:t>
            </a:r>
            <a:r>
              <a:rPr lang="en-GB" sz="3200" kern="0" dirty="0" smtClean="0">
                <a:latin typeface="+mn-lt"/>
              </a:rPr>
              <a:t>the heating to </a:t>
            </a:r>
            <a:r>
              <a:rPr lang="en-GB" sz="3200" kern="0" dirty="0"/>
              <a:t>a</a:t>
            </a:r>
            <a:r>
              <a:rPr lang="en-GB" sz="3200" kern="0" dirty="0" smtClean="0">
                <a:latin typeface="+mn-lt"/>
              </a:rPr>
              <a:t> patient by using their height and weight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 smtClean="0"/>
              <a:t>RF power may also cause unwanted device interactions</a:t>
            </a:r>
            <a:endParaRPr lang="en-GB" sz="320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Risks of the time varying imaging gradients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434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268964" y="0"/>
            <a:ext cx="9467850" cy="1334277"/>
          </a:xfrm>
        </p:spPr>
        <p:txBody>
          <a:bodyPr anchor="ctr"/>
          <a:lstStyle/>
          <a:p>
            <a:r>
              <a:rPr lang="en-GB" altLang="en-US" dirty="0" smtClean="0"/>
              <a:t>Time varying </a:t>
            </a:r>
            <a:r>
              <a:rPr lang="en-GB" altLang="en-US" dirty="0" smtClean="0"/>
              <a:t>gradients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50826" y="1530804"/>
            <a:ext cx="8424863" cy="456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/>
              <a:t>Gradients are used to localise the signals that are used to form the MR images.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/>
              <a:t>Risk occurs when scanner is acquiring images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/>
              <a:t>Peripheral Nerve Stimulation (PNS)</a:t>
            </a:r>
            <a:endParaRPr lang="en-GB" sz="2400" kern="0" dirty="0"/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Heating </a:t>
            </a:r>
            <a:r>
              <a:rPr lang="en-GB" sz="2400" kern="0" dirty="0">
                <a:solidFill>
                  <a:srgbClr val="000000"/>
                </a:solidFill>
              </a:rPr>
              <a:t>and unwanted </a:t>
            </a:r>
            <a:r>
              <a:rPr lang="en-GB" sz="2400" kern="0" dirty="0" smtClean="0">
                <a:solidFill>
                  <a:srgbClr val="000000"/>
                </a:solidFill>
              </a:rPr>
              <a:t>interactions </a:t>
            </a:r>
            <a:r>
              <a:rPr lang="en-GB" sz="2400" kern="0" dirty="0">
                <a:solidFill>
                  <a:srgbClr val="000000"/>
                </a:solidFill>
              </a:rPr>
              <a:t>with medical </a:t>
            </a:r>
            <a:r>
              <a:rPr lang="en-GB" sz="2400" kern="0" dirty="0" smtClean="0">
                <a:solidFill>
                  <a:srgbClr val="000000"/>
                </a:solidFill>
              </a:rPr>
              <a:t>devices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/>
              <a:t>Appropriate choice of operating mode of the scanner limits this risk (e.g. Normal Mode has lower risk of PNS compared with First Level Mode)</a:t>
            </a:r>
            <a:endParaRPr lang="en-GB" sz="2400" kern="0" dirty="0">
              <a:solidFill>
                <a:srgbClr val="000000"/>
              </a:solidFill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/>
              <a:t>Responsible for acoustic noise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3200" kern="0" dirty="0">
              <a:latin typeface="+mn-lt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3200" kern="0" dirty="0">
              <a:latin typeface="+mn-lt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259633" y="0"/>
            <a:ext cx="9144000" cy="1287624"/>
          </a:xfrm>
        </p:spPr>
        <p:txBody>
          <a:bodyPr anchor="ctr"/>
          <a:lstStyle/>
          <a:p>
            <a:r>
              <a:rPr lang="en-GB" altLang="en-US" dirty="0" smtClean="0"/>
              <a:t>Time varying gradients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50825" y="1196975"/>
            <a:ext cx="84248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3200" kern="0" dirty="0">
              <a:latin typeface="+mn-lt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latin typeface="+mn-lt"/>
              </a:rPr>
              <a:t>Acoustic noise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latin typeface="+mn-lt"/>
              </a:rPr>
              <a:t>Patients must </a:t>
            </a:r>
            <a:r>
              <a:rPr lang="en-GB" sz="3200" kern="0" dirty="0" smtClean="0">
                <a:latin typeface="+mn-lt"/>
              </a:rPr>
              <a:t>have </a:t>
            </a:r>
            <a:r>
              <a:rPr lang="en-GB" sz="3200" kern="0" dirty="0">
                <a:latin typeface="+mn-lt"/>
              </a:rPr>
              <a:t>protection 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 smtClean="0"/>
              <a:t>Other persons </a:t>
            </a:r>
            <a:r>
              <a:rPr lang="en-GB" sz="3200" kern="0" dirty="0" smtClean="0">
                <a:latin typeface="+mn-lt"/>
              </a:rPr>
              <a:t>in </a:t>
            </a:r>
            <a:r>
              <a:rPr lang="en-GB" sz="3200" kern="0" dirty="0">
                <a:latin typeface="+mn-lt"/>
              </a:rPr>
              <a:t>the magnet room during scanning must also wear ear protection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3200" kern="0" dirty="0">
              <a:latin typeface="+mn-lt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MRI safety guidance and training requirements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63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QEUH equipment considerations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532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355531" y="154746"/>
            <a:ext cx="7340600" cy="1027878"/>
          </a:xfrm>
        </p:spPr>
        <p:txBody>
          <a:bodyPr/>
          <a:lstStyle/>
          <a:p>
            <a:r>
              <a:rPr lang="en-US" altLang="en-US" sz="3600" dirty="0" smtClean="0"/>
              <a:t>Equipment </a:t>
            </a:r>
            <a:r>
              <a:rPr lang="en-US" altLang="en-US" sz="3600" dirty="0" smtClean="0"/>
              <a:t>considerations : general</a:t>
            </a:r>
            <a:endParaRPr lang="en-US" altLang="en-US" sz="3600" dirty="0" smtClean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93182" y="1324291"/>
            <a:ext cx="870606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MR unsafe objects must not be taken into the Magnet </a:t>
            </a:r>
            <a:r>
              <a:rPr lang="en-GB" altLang="en-US" sz="2800" dirty="0" smtClean="0">
                <a:solidFill>
                  <a:srgbClr val="000000"/>
                </a:solidFill>
              </a:rPr>
              <a:t>room </a:t>
            </a: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</a:rPr>
              <a:t>Any </a:t>
            </a:r>
            <a:r>
              <a:rPr lang="en-GB" altLang="en-US" sz="2800" dirty="0" smtClean="0">
                <a:solidFill>
                  <a:srgbClr val="000000"/>
                </a:solidFill>
              </a:rPr>
              <a:t>drawers or storage compartments on any pieces of equipment to be kept empty </a:t>
            </a:r>
            <a:endParaRPr lang="en-GB" altLang="en-US" sz="2800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</a:rPr>
              <a:t> Do not mix components from different pieces of equipment</a:t>
            </a:r>
            <a:endParaRPr lang="en-GB" altLang="en-US" sz="2800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</a:rPr>
              <a:t>Equipment </a:t>
            </a:r>
            <a:r>
              <a:rPr lang="en-GB" altLang="en-US" sz="2800" dirty="0" smtClean="0">
                <a:solidFill>
                  <a:srgbClr val="000000"/>
                </a:solidFill>
              </a:rPr>
              <a:t>labelled </a:t>
            </a:r>
            <a:r>
              <a:rPr lang="en-GB" altLang="en-US" sz="2800" dirty="0" smtClean="0">
                <a:solidFill>
                  <a:srgbClr val="000000"/>
                </a:solidFill>
              </a:rPr>
              <a:t>as MR conditional</a:t>
            </a:r>
          </a:p>
          <a:p>
            <a:pPr lvl="1"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</a:rPr>
              <a:t> Know and follow the conditions</a:t>
            </a:r>
            <a:endParaRPr lang="en-GB" altLang="en-US" sz="2800" dirty="0" smtClean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8164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355530" y="307910"/>
            <a:ext cx="7517959" cy="874713"/>
          </a:xfrm>
        </p:spPr>
        <p:txBody>
          <a:bodyPr/>
          <a:lstStyle/>
          <a:p>
            <a:r>
              <a:rPr lang="en-US" altLang="en-US" dirty="0" smtClean="0"/>
              <a:t>QEUH equipment </a:t>
            </a:r>
            <a:r>
              <a:rPr lang="en-US" altLang="en-US" dirty="0" smtClean="0"/>
              <a:t>considerations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28003" y="1908175"/>
            <a:ext cx="83454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2800" dirty="0" err="1" smtClean="0">
                <a:solidFill>
                  <a:srgbClr val="000000"/>
                </a:solidFill>
                <a:ea typeface="+mn-ea"/>
              </a:rPr>
              <a:t>Bbraun</a:t>
            </a: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2800" dirty="0" err="1" smtClean="0">
                <a:solidFill>
                  <a:srgbClr val="000000"/>
                </a:solidFill>
                <a:ea typeface="+mn-ea"/>
              </a:rPr>
              <a:t>Spacestation</a:t>
            </a: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 for infusion pumps</a:t>
            </a:r>
          </a:p>
          <a:p>
            <a:pPr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</a:rPr>
              <a:t> MR Safety conditions </a:t>
            </a: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</a:rPr>
              <a:t>Keep outside projectile zone </a:t>
            </a:r>
          </a:p>
          <a:p>
            <a:pPr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</a:rPr>
              <a:t> Note that </a:t>
            </a:r>
            <a:r>
              <a:rPr lang="en-GB" altLang="en-US" sz="2800" dirty="0" smtClean="0">
                <a:solidFill>
                  <a:srgbClr val="000000"/>
                </a:solidFill>
              </a:rPr>
              <a:t>pumps </a:t>
            </a:r>
            <a:r>
              <a:rPr lang="en-GB" altLang="en-US" sz="2800" dirty="0" smtClean="0">
                <a:solidFill>
                  <a:srgbClr val="000000"/>
                </a:solidFill>
              </a:rPr>
              <a:t>are ferrous so ensure clipped into place </a:t>
            </a:r>
            <a:r>
              <a:rPr lang="en-GB" altLang="en-US" sz="2800" dirty="0" smtClean="0">
                <a:solidFill>
                  <a:srgbClr val="000000"/>
                </a:solidFill>
              </a:rPr>
              <a:t>properly</a:t>
            </a: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</a:rPr>
              <a:t>Door to pump enclosure must remain closed during scanning</a:t>
            </a:r>
            <a:endParaRPr lang="en-GB" altLang="en-US" sz="2800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</a:rPr>
              <a:t>Do no change </a:t>
            </a:r>
            <a:r>
              <a:rPr lang="en-GB" altLang="en-US" sz="2800" dirty="0" smtClean="0">
                <a:solidFill>
                  <a:srgbClr val="000000"/>
                </a:solidFill>
              </a:rPr>
              <a:t>pumps </a:t>
            </a:r>
            <a:r>
              <a:rPr lang="en-GB" altLang="en-US" sz="2800" dirty="0" smtClean="0">
                <a:solidFill>
                  <a:srgbClr val="000000"/>
                </a:solidFill>
              </a:rPr>
              <a:t>in </a:t>
            </a:r>
            <a:r>
              <a:rPr lang="en-GB" altLang="en-US" sz="2800" dirty="0" smtClean="0">
                <a:solidFill>
                  <a:srgbClr val="000000"/>
                </a:solidFill>
              </a:rPr>
              <a:t>the magnet </a:t>
            </a:r>
            <a:r>
              <a:rPr lang="en-GB" altLang="en-US" sz="2800" dirty="0" smtClean="0">
                <a:solidFill>
                  <a:srgbClr val="000000"/>
                </a:solidFill>
              </a:rPr>
              <a:t>room, only change in prep </a:t>
            </a:r>
            <a:r>
              <a:rPr lang="en-GB" altLang="en-US" sz="2800" dirty="0" smtClean="0">
                <a:solidFill>
                  <a:srgbClr val="000000"/>
                </a:solidFill>
              </a:rPr>
              <a:t>room</a:t>
            </a:r>
            <a:endParaRPr lang="en-GB" altLang="en-US" sz="28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endParaRPr lang="en-GB" altLang="en-US" sz="2800" dirty="0" smtClean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373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28003" y="1908175"/>
            <a:ext cx="834548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Phillips/</a:t>
            </a:r>
            <a:r>
              <a:rPr lang="en-GB" altLang="en-US" sz="2800" dirty="0" err="1" smtClean="0">
                <a:solidFill>
                  <a:srgbClr val="000000"/>
                </a:solidFill>
                <a:ea typeface="+mn-ea"/>
              </a:rPr>
              <a:t>Invivo</a:t>
            </a: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 Expression 400 patient monitor</a:t>
            </a:r>
          </a:p>
          <a:p>
            <a:pPr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</a:rPr>
              <a:t> MR Safety conditions </a:t>
            </a: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</a:rPr>
              <a:t>Keep outside projectile zone </a:t>
            </a:r>
          </a:p>
          <a:p>
            <a:pPr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</a:rPr>
              <a:t>Ensure 3</a:t>
            </a:r>
            <a:r>
              <a:rPr lang="en-GB" altLang="en-US" sz="2800" baseline="30000" dirty="0" smtClean="0">
                <a:solidFill>
                  <a:srgbClr val="000000"/>
                </a:solidFill>
              </a:rPr>
              <a:t>rd</a:t>
            </a:r>
            <a:r>
              <a:rPr lang="en-GB" altLang="en-US" sz="2800" dirty="0" smtClean="0">
                <a:solidFill>
                  <a:srgbClr val="000000"/>
                </a:solidFill>
              </a:rPr>
              <a:t> party consumables are also MR safe or conditional e.g. ECG pads</a:t>
            </a:r>
          </a:p>
          <a:p>
            <a:pPr lvl="1"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</a:rPr>
              <a:t> Incorrect ECG pads can lead to patient burns</a:t>
            </a:r>
            <a:endParaRPr lang="en-GB" altLang="en-US" sz="28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endParaRPr lang="en-GB" altLang="en-US" sz="280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QEUH equipment </a:t>
            </a:r>
            <a:r>
              <a:rPr lang="en-US" altLang="en-US" dirty="0" smtClean="0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316324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28003" y="1908175"/>
            <a:ext cx="83454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</a:rPr>
              <a:t> Hamilton </a:t>
            </a:r>
            <a:r>
              <a:rPr lang="en-GB" altLang="en-US" sz="2800" dirty="0" smtClean="0">
                <a:solidFill>
                  <a:srgbClr val="000000"/>
                </a:solidFill>
              </a:rPr>
              <a:t>Ventilator</a:t>
            </a: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</a:rPr>
              <a:t>MR </a:t>
            </a:r>
            <a:r>
              <a:rPr lang="en-GB" altLang="en-US" sz="2800" dirty="0">
                <a:solidFill>
                  <a:srgbClr val="000000"/>
                </a:solidFill>
              </a:rPr>
              <a:t>Safety </a:t>
            </a:r>
            <a:r>
              <a:rPr lang="en-GB" altLang="en-US" sz="2800" dirty="0" smtClean="0">
                <a:solidFill>
                  <a:srgbClr val="000000"/>
                </a:solidFill>
              </a:rPr>
              <a:t>conditions</a:t>
            </a:r>
          </a:p>
          <a:p>
            <a:pPr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</a:rPr>
              <a:t> MR </a:t>
            </a:r>
            <a:r>
              <a:rPr lang="en-GB" altLang="en-US" sz="2800" dirty="0">
                <a:solidFill>
                  <a:srgbClr val="000000"/>
                </a:solidFill>
              </a:rPr>
              <a:t>conditional up to 50mT</a:t>
            </a:r>
          </a:p>
          <a:p>
            <a:pPr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</a:rPr>
              <a:t> Keep </a:t>
            </a:r>
            <a:r>
              <a:rPr lang="en-GB" altLang="en-US" sz="2800" dirty="0">
                <a:solidFill>
                  <a:srgbClr val="000000"/>
                </a:solidFill>
              </a:rPr>
              <a:t>outside projectile zone </a:t>
            </a:r>
            <a:endParaRPr lang="en-GB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55724" y="307975"/>
            <a:ext cx="7517765" cy="874713"/>
          </a:xfrm>
        </p:spPr>
        <p:txBody>
          <a:bodyPr/>
          <a:lstStyle/>
          <a:p>
            <a:r>
              <a:rPr lang="en-US" altLang="en-US" dirty="0" smtClean="0"/>
              <a:t>QEUH equipment </a:t>
            </a:r>
            <a:r>
              <a:rPr lang="en-US" altLang="en-US" dirty="0" smtClean="0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764599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MRI Pause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074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‘MR Pause’</a:t>
            </a:r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57578" y="1786597"/>
            <a:ext cx="8345510" cy="46539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a safety feature to ensure everyone and everything entering the magnet room is safe for the magnet room </a:t>
            </a:r>
          </a:p>
          <a:p>
            <a:r>
              <a:rPr lang="en-GB" sz="3200" dirty="0" smtClean="0"/>
              <a:t>occurs prior to the patient leaving the prep room to enter the magnet room</a:t>
            </a:r>
          </a:p>
          <a:p>
            <a:r>
              <a:rPr lang="en-GB" sz="3200" dirty="0" smtClean="0"/>
              <a:t>Everyone present stops to do this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080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‘MR Pause’</a:t>
            </a:r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57578" y="1561514"/>
            <a:ext cx="8345510" cy="4878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Check the following for MR unsafe objects </a:t>
            </a:r>
          </a:p>
          <a:p>
            <a:pPr lvl="1"/>
            <a:r>
              <a:rPr lang="en-GB" sz="2000" dirty="0" smtClean="0"/>
              <a:t>Yourself (everything out of pockets, no jewellery or fitness equipment (i.e. ankle weights or weighted vests are MR unsafe)) </a:t>
            </a:r>
            <a:endParaRPr lang="en-GB" sz="2000" dirty="0"/>
          </a:p>
          <a:p>
            <a:pPr lvl="1"/>
            <a:r>
              <a:rPr lang="en-GB" sz="2000" dirty="0"/>
              <a:t>The </a:t>
            </a:r>
            <a:r>
              <a:rPr lang="en-GB" sz="2000" dirty="0" smtClean="0"/>
              <a:t>patient, including their hair and their clothes</a:t>
            </a:r>
          </a:p>
          <a:p>
            <a:pPr lvl="1"/>
            <a:r>
              <a:rPr lang="en-GB" sz="2000" dirty="0" smtClean="0"/>
              <a:t>Any patient ancillary equipment: e.g. supports / splints / vacuum bags</a:t>
            </a:r>
            <a:endParaRPr lang="en-GB" sz="2000" dirty="0"/>
          </a:p>
          <a:p>
            <a:pPr lvl="1"/>
            <a:r>
              <a:rPr lang="en-GB" sz="2000" dirty="0"/>
              <a:t>The trolley, </a:t>
            </a:r>
            <a:r>
              <a:rPr lang="en-GB" sz="2000" dirty="0" smtClean="0"/>
              <a:t>pillows and under </a:t>
            </a:r>
            <a:r>
              <a:rPr lang="en-GB" sz="2000" dirty="0"/>
              <a:t>bedding</a:t>
            </a:r>
          </a:p>
          <a:p>
            <a:r>
              <a:rPr lang="en-GB" sz="2400" dirty="0" smtClean="0"/>
              <a:t>Only MR safe/MR conditional equipment connected to patient</a:t>
            </a:r>
          </a:p>
          <a:p>
            <a:r>
              <a:rPr lang="en-GB" sz="2400" dirty="0" smtClean="0"/>
              <a:t>Ensure correct patient positioning</a:t>
            </a:r>
          </a:p>
          <a:p>
            <a:r>
              <a:rPr lang="en-GB" sz="2400" dirty="0" smtClean="0"/>
              <a:t>Patient must have ear protection in place</a:t>
            </a:r>
          </a:p>
          <a:p>
            <a:r>
              <a:rPr lang="en-GB" sz="2400" dirty="0" smtClean="0"/>
              <a:t>Record that MR Pause was done on patient record system e.g. CRIS/Opera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386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Emergency procedures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695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067" y="139960"/>
            <a:ext cx="7772400" cy="1156996"/>
          </a:xfrm>
        </p:spPr>
        <p:txBody>
          <a:bodyPr anchor="ctr"/>
          <a:lstStyle/>
          <a:p>
            <a:r>
              <a:rPr lang="en-GB" altLang="en-US" sz="3600" dirty="0" smtClean="0"/>
              <a:t>Emergency Procedure: Fire in the MRI Unit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9377" y="1296956"/>
            <a:ext cx="6997069" cy="4968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kern="0" dirty="0" smtClean="0"/>
              <a:t>Know the locations of MRI-safe fire extinguishers</a:t>
            </a:r>
          </a:p>
          <a:p>
            <a:pPr>
              <a:defRPr/>
            </a:pPr>
            <a:r>
              <a:rPr lang="en-GB" kern="0" dirty="0" smtClean="0"/>
              <a:t>Ensure the type of fire extinguisher is appropriate for the type of fire</a:t>
            </a:r>
          </a:p>
          <a:p>
            <a:pPr>
              <a:defRPr/>
            </a:pPr>
            <a:r>
              <a:rPr lang="en-GB" kern="0" dirty="0" smtClean="0"/>
              <a:t>Know and rehearse your emergency patient extraction procedures</a:t>
            </a:r>
          </a:p>
          <a:p>
            <a:pPr>
              <a:defRPr/>
            </a:pPr>
            <a:r>
              <a:rPr lang="en-GB" kern="0" dirty="0" smtClean="0"/>
              <a:t>Know the location of and when to use the quench and electrical isolation buttons in the event of a fire</a:t>
            </a:r>
          </a:p>
          <a:p>
            <a:pPr>
              <a:defRPr/>
            </a:pPr>
            <a:endParaRPr lang="en-GB" kern="0" dirty="0" smtClean="0"/>
          </a:p>
          <a:p>
            <a:pPr>
              <a:buFontTx/>
              <a:buNone/>
              <a:defRPr/>
            </a:pPr>
            <a:endParaRPr lang="en-GB" kern="0" dirty="0" smtClean="0"/>
          </a:p>
        </p:txBody>
      </p:sp>
      <p:pic>
        <p:nvPicPr>
          <p:cNvPr id="8" name="Picture 7" descr="fire_extinguisher_updatedJul19.png"/>
          <p:cNvPicPr>
            <a:picLocks noChangeAspect="1"/>
          </p:cNvPicPr>
          <p:nvPr/>
        </p:nvPicPr>
        <p:blipFill>
          <a:blip r:embed="rId3" cstate="print"/>
          <a:srcRect l="7215" r="24919"/>
          <a:stretch>
            <a:fillRect/>
          </a:stretch>
        </p:blipFill>
        <p:spPr>
          <a:xfrm>
            <a:off x="6958940" y="1425039"/>
            <a:ext cx="2185060" cy="42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355531" y="307910"/>
            <a:ext cx="7340600" cy="874713"/>
          </a:xfrm>
        </p:spPr>
        <p:txBody>
          <a:bodyPr/>
          <a:lstStyle/>
          <a:p>
            <a:r>
              <a:rPr lang="en-US" altLang="en-US" dirty="0" smtClean="0"/>
              <a:t>Aims and Objectives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28003" y="1908175"/>
            <a:ext cx="834548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This resource aims to:</a:t>
            </a:r>
          </a:p>
          <a:p>
            <a:pPr lvl="1"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 Ensure you are aware of the risks when working in a MRI unit</a:t>
            </a:r>
          </a:p>
          <a:p>
            <a:pPr lvl="1"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</a:rPr>
              <a:t> Ensure you are aware of your permissions and responsibilities as Category B staff</a:t>
            </a:r>
          </a:p>
          <a:p>
            <a:pPr lvl="1"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 Direct you to additional resources for further reading/discussion</a:t>
            </a:r>
            <a:endParaRPr lang="en-GB" altLang="en-US" sz="2800" dirty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067" y="139960"/>
            <a:ext cx="7772400" cy="1156996"/>
          </a:xfrm>
        </p:spPr>
        <p:txBody>
          <a:bodyPr anchor="ctr"/>
          <a:lstStyle/>
          <a:p>
            <a:r>
              <a:rPr lang="en-GB" altLang="en-US" sz="3600" dirty="0" smtClean="0"/>
              <a:t>Emergency Procedure: Electrical isolation</a:t>
            </a:r>
          </a:p>
        </p:txBody>
      </p:sp>
      <p:pic>
        <p:nvPicPr>
          <p:cNvPr id="21507" name="Picture 5" descr="IMG_6632.JPG"/>
          <p:cNvPicPr>
            <a:picLocks noChangeAspect="1"/>
          </p:cNvPicPr>
          <p:nvPr/>
        </p:nvPicPr>
        <p:blipFill>
          <a:blip r:embed="rId3" cstate="print"/>
          <a:srcRect t="12150" r="8939"/>
          <a:stretch>
            <a:fillRect/>
          </a:stretch>
        </p:blipFill>
        <p:spPr bwMode="auto">
          <a:xfrm>
            <a:off x="5430528" y="1371600"/>
            <a:ext cx="1828688" cy="23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3" descr="Elec_i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3862" y="1354318"/>
            <a:ext cx="1613344" cy="248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9378" y="1296956"/>
            <a:ext cx="5401322" cy="4968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kern="0" dirty="0"/>
              <a:t>Electrical isolation button- used to cease electrical </a:t>
            </a:r>
            <a:r>
              <a:rPr lang="en-GB" dirty="0"/>
              <a:t>power to MR scanner (including equipment in technical room)</a:t>
            </a:r>
          </a:p>
          <a:p>
            <a:pPr>
              <a:defRPr/>
            </a:pPr>
            <a:r>
              <a:rPr lang="en-GB" kern="0" dirty="0" smtClean="0"/>
              <a:t>To be used in the event of flood, fire or electrical fault</a:t>
            </a:r>
          </a:p>
          <a:p>
            <a:pPr>
              <a:defRPr/>
            </a:pPr>
            <a:r>
              <a:rPr lang="en-GB" kern="0" dirty="0" smtClean="0"/>
              <a:t>Know the location of these buttons in your unit</a:t>
            </a:r>
          </a:p>
          <a:p>
            <a:pPr>
              <a:buFontTx/>
              <a:buNone/>
              <a:defRPr/>
            </a:pPr>
            <a:endParaRPr lang="en-GB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741"/>
          <a:stretch>
            <a:fillRect/>
          </a:stretch>
        </p:blipFill>
        <p:spPr bwMode="auto">
          <a:xfrm>
            <a:off x="7277877" y="3937313"/>
            <a:ext cx="1659681" cy="16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575328" y="5548995"/>
            <a:ext cx="142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/>
              <a:t>Source: IPEM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0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030" y="0"/>
            <a:ext cx="8062913" cy="1254968"/>
          </a:xfrm>
        </p:spPr>
        <p:txBody>
          <a:bodyPr anchor="ctr"/>
          <a:lstStyle/>
          <a:p>
            <a:r>
              <a:rPr lang="en-GB" altLang="en-US" sz="4000" dirty="0" smtClean="0"/>
              <a:t>Emergency Procedure: Turning off the static magnetic field - ‘Quenching’</a:t>
            </a:r>
            <a:endParaRPr lang="en-GB" altLang="en-US" sz="2000" baseline="1000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236097" y="1446102"/>
            <a:ext cx="4953123" cy="462322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GB" sz="3200" dirty="0" smtClean="0"/>
              <a:t> Quenching the magnet turns the magnet off</a:t>
            </a:r>
          </a:p>
          <a:p>
            <a:pPr marL="0" indent="0">
              <a:lnSpc>
                <a:spcPct val="80000"/>
              </a:lnSpc>
            </a:pPr>
            <a:r>
              <a:rPr lang="en-GB" sz="3200" kern="0" dirty="0" smtClean="0"/>
              <a:t> Know </a:t>
            </a:r>
            <a:r>
              <a:rPr lang="en-GB" sz="3200" kern="0" dirty="0"/>
              <a:t>the location of these buttons in your </a:t>
            </a:r>
            <a:r>
              <a:rPr lang="en-GB" sz="3200" kern="0" dirty="0" smtClean="0"/>
              <a:t>unit</a:t>
            </a:r>
            <a:endParaRPr lang="en-GB" sz="3200" dirty="0" smtClean="0"/>
          </a:p>
          <a:p>
            <a:pPr marL="0" indent="0">
              <a:lnSpc>
                <a:spcPct val="80000"/>
              </a:lnSpc>
            </a:pPr>
            <a:r>
              <a:rPr lang="en-GB" sz="3200" dirty="0" smtClean="0"/>
              <a:t> This must only be done in an emergency: </a:t>
            </a:r>
          </a:p>
          <a:p>
            <a:pPr marL="457200" lvl="1" indent="0">
              <a:lnSpc>
                <a:spcPct val="80000"/>
              </a:lnSpc>
            </a:pPr>
            <a:r>
              <a:rPr lang="en-GB" sz="2800" dirty="0" smtClean="0"/>
              <a:t> Person in grave danger due to being trapped by large metallic object. </a:t>
            </a:r>
          </a:p>
          <a:p>
            <a:pPr marL="457200" lvl="1" indent="0">
              <a:lnSpc>
                <a:spcPct val="80000"/>
              </a:lnSpc>
            </a:pPr>
            <a:r>
              <a:rPr lang="en-GB" sz="2800" dirty="0" smtClean="0"/>
              <a:t> Significant fire in scan room or adjacent rooms</a:t>
            </a:r>
          </a:p>
          <a:p>
            <a:pPr marL="0" indent="0">
              <a:lnSpc>
                <a:spcPct val="80000"/>
              </a:lnSpc>
              <a:buNone/>
            </a:pPr>
            <a:endParaRPr lang="en-GB" dirty="0" smtClean="0"/>
          </a:p>
        </p:txBody>
      </p:sp>
      <p:pic>
        <p:nvPicPr>
          <p:cNvPr id="23556" name="Picture 3" descr="Christmas 2007 Magnet Quench 0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71163" y="2001011"/>
            <a:ext cx="3705226" cy="2778920"/>
          </a:xfrm>
          <a:noFill/>
        </p:spPr>
      </p:pic>
    </p:spTree>
    <p:extLst>
      <p:ext uri="{BB962C8B-B14F-4D97-AF65-F5344CB8AC3E}">
        <p14:creationId xmlns:p14="http://schemas.microsoft.com/office/powerpoint/2010/main" val="4240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067" y="0"/>
            <a:ext cx="7772400" cy="1306286"/>
          </a:xfrm>
        </p:spPr>
        <p:txBody>
          <a:bodyPr anchor="ctr"/>
          <a:lstStyle/>
          <a:p>
            <a:r>
              <a:rPr lang="en-GB" altLang="en-US" sz="3600" dirty="0" smtClean="0"/>
              <a:t>Emergency Procedure: Quench buttons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336884" y="4352091"/>
            <a:ext cx="2541069" cy="120032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dirty="0"/>
              <a:t>CAN TAKE </a:t>
            </a:r>
            <a:r>
              <a:rPr lang="en-GB" altLang="en-US" dirty="0" smtClean="0"/>
              <a:t>BETWEEN 30 </a:t>
            </a:r>
            <a:r>
              <a:rPr lang="en-GB" altLang="en-US" dirty="0"/>
              <a:t>SECS </a:t>
            </a:r>
            <a:r>
              <a:rPr lang="en-GB" altLang="en-US" dirty="0" smtClean="0"/>
              <a:t>TO </a:t>
            </a:r>
            <a:r>
              <a:rPr lang="en-GB" altLang="en-US" dirty="0"/>
              <a:t>2 MINUTES </a:t>
            </a:r>
            <a:r>
              <a:rPr lang="en-GB" altLang="en-US" dirty="0" smtClean="0"/>
              <a:t>FOR MAGNETIC FIELD </a:t>
            </a:r>
            <a:r>
              <a:rPr lang="en-GB" altLang="en-US" dirty="0"/>
              <a:t>TO </a:t>
            </a:r>
            <a:r>
              <a:rPr lang="en-GB" altLang="en-US" dirty="0" smtClean="0"/>
              <a:t>TURN OFF</a:t>
            </a:r>
            <a:endParaRPr lang="en-GB" altLang="en-US" dirty="0"/>
          </a:p>
        </p:txBody>
      </p:sp>
      <p:pic>
        <p:nvPicPr>
          <p:cNvPr id="22532" name="Picture 5" descr="IMG_66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453" y="1312478"/>
            <a:ext cx="41290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861" y="3696935"/>
            <a:ext cx="2658293" cy="226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4" descr="Quench_MR_su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51" y="1379855"/>
            <a:ext cx="273526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7351" y="3564294"/>
            <a:ext cx="2074506" cy="20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38005" y="5595649"/>
            <a:ext cx="142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/>
              <a:t>Source: IPEM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5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Closing 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171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285" y="0"/>
            <a:ext cx="8062913" cy="1292289"/>
          </a:xfrm>
        </p:spPr>
        <p:txBody>
          <a:bodyPr anchor="ctr"/>
          <a:lstStyle/>
          <a:p>
            <a:r>
              <a:rPr lang="en-GB" altLang="en-US" dirty="0" smtClean="0"/>
              <a:t>MRI: report near misses and adverse incidents</a:t>
            </a:r>
            <a:endParaRPr lang="en-GB" altLang="en-US" sz="2400" baseline="1000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28775"/>
            <a:ext cx="7772400" cy="3816350"/>
          </a:xfrm>
        </p:spPr>
        <p:txBody>
          <a:bodyPr/>
          <a:lstStyle/>
          <a:p>
            <a:r>
              <a:rPr lang="en-GB" dirty="0" smtClean="0"/>
              <a:t>Incidents are rare</a:t>
            </a:r>
          </a:p>
          <a:p>
            <a:r>
              <a:rPr lang="en-GB" dirty="0"/>
              <a:t>Report MRI safety issues in a timely manner</a:t>
            </a:r>
          </a:p>
          <a:p>
            <a:r>
              <a:rPr lang="en-GB" dirty="0" smtClean="0"/>
              <a:t>Most common incidents are due to unsafe objects being taken into the magnet room and also heating and burns</a:t>
            </a:r>
          </a:p>
          <a:p>
            <a:r>
              <a:rPr lang="en-GB" dirty="0" smtClean="0"/>
              <a:t>Report through incident reporting system (e.g. Datix / IR1 safeguard)</a:t>
            </a:r>
          </a:p>
          <a:p>
            <a:r>
              <a:rPr lang="en-GB" dirty="0" smtClean="0"/>
              <a:t>Discuss with MRRP and MRSE whether reporting to MHRA via Yellow Card system appropriate </a:t>
            </a:r>
          </a:p>
          <a:p>
            <a:pPr>
              <a:buFontTx/>
              <a:buNone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384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250302" y="0"/>
            <a:ext cx="8106197" cy="1334278"/>
          </a:xfrm>
        </p:spPr>
        <p:txBody>
          <a:bodyPr anchor="ctr"/>
          <a:lstStyle/>
          <a:p>
            <a:r>
              <a:rPr lang="en-GB" altLang="en-US" sz="3600" dirty="0" smtClean="0"/>
              <a:t>Advice on patient pregnancy and MRI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50825" y="1288415"/>
            <a:ext cx="84248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solidFill>
                  <a:srgbClr val="000000"/>
                </a:solidFill>
              </a:rPr>
              <a:t>Patients who are pregnant can be scanned in </a:t>
            </a:r>
            <a:r>
              <a:rPr lang="en-GB" sz="3200" kern="0" dirty="0" smtClean="0"/>
              <a:t>‘Normal </a:t>
            </a:r>
            <a:r>
              <a:rPr lang="en-GB" sz="3200" kern="0" dirty="0"/>
              <a:t>operating </a:t>
            </a:r>
            <a:r>
              <a:rPr lang="en-GB" sz="3200" kern="0" dirty="0" smtClean="0"/>
              <a:t>mode</a:t>
            </a:r>
            <a:r>
              <a:rPr lang="en-GB" sz="3200" kern="0" dirty="0" smtClean="0">
                <a:solidFill>
                  <a:srgbClr val="000000"/>
                </a:solidFill>
              </a:rPr>
              <a:t>’</a:t>
            </a:r>
            <a:endParaRPr lang="en-GB" sz="3200" kern="0" dirty="0">
              <a:solidFill>
                <a:srgbClr val="000000"/>
              </a:solidFill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 smtClean="0">
                <a:solidFill>
                  <a:srgbClr val="000000"/>
                </a:solidFill>
              </a:rPr>
              <a:t>Heating </a:t>
            </a:r>
            <a:r>
              <a:rPr lang="en-GB" sz="3200" kern="0" dirty="0">
                <a:solidFill>
                  <a:srgbClr val="000000"/>
                </a:solidFill>
              </a:rPr>
              <a:t>and acoustic levels should be minimised wherever possible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solidFill>
                  <a:srgbClr val="000000"/>
                </a:solidFill>
              </a:rPr>
              <a:t>No distinction regarding </a:t>
            </a:r>
            <a:r>
              <a:rPr lang="en-GB" sz="3200" kern="0" dirty="0" smtClean="0">
                <a:solidFill>
                  <a:srgbClr val="000000"/>
                </a:solidFill>
              </a:rPr>
              <a:t>trimester</a:t>
            </a:r>
            <a:endParaRPr lang="en-GB" sz="3200" kern="0" dirty="0">
              <a:solidFill>
                <a:srgbClr val="000000"/>
              </a:solidFill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kern="0" dirty="0" smtClean="0">
                <a:solidFill>
                  <a:srgbClr val="000000"/>
                </a:solidFill>
              </a:rPr>
              <a:t>Gadolinium based contrast agents and 1</a:t>
            </a:r>
            <a:r>
              <a:rPr lang="en-GB" sz="3200" kern="0" baseline="30000" dirty="0" smtClean="0">
                <a:solidFill>
                  <a:srgbClr val="000000"/>
                </a:solidFill>
              </a:rPr>
              <a:t>st</a:t>
            </a:r>
            <a:r>
              <a:rPr lang="en-GB" sz="3200" kern="0" dirty="0" smtClean="0">
                <a:solidFill>
                  <a:srgbClr val="000000"/>
                </a:solidFill>
              </a:rPr>
              <a:t> level scanning mode not </a:t>
            </a:r>
            <a:r>
              <a:rPr lang="en-GB" sz="3200" kern="0" dirty="0">
                <a:solidFill>
                  <a:srgbClr val="000000"/>
                </a:solidFill>
              </a:rPr>
              <a:t>recommended during pregnancy and require </a:t>
            </a:r>
            <a:r>
              <a:rPr lang="en-GB" sz="3200" kern="0" dirty="0" smtClean="0">
                <a:solidFill>
                  <a:srgbClr val="000000"/>
                </a:solidFill>
              </a:rPr>
              <a:t>risk : benefit </a:t>
            </a:r>
            <a:r>
              <a:rPr lang="en-GB" sz="3200" kern="0" dirty="0">
                <a:solidFill>
                  <a:srgbClr val="000000"/>
                </a:solidFill>
              </a:rPr>
              <a:t>consideration</a:t>
            </a:r>
          </a:p>
          <a:p>
            <a:pPr marL="457200" indent="-457200" eaLnBrk="1" hangingPunct="1">
              <a:spcBef>
                <a:spcPct val="20000"/>
              </a:spcBef>
              <a:defRPr/>
            </a:pPr>
            <a:endParaRPr lang="en-GB" sz="3200" kern="0" dirty="0">
              <a:latin typeface="+mn-lt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3200" kern="0" dirty="0">
              <a:latin typeface="+mn-lt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32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32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guidance for staff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927274"/>
            <a:ext cx="8593667" cy="3965526"/>
          </a:xfrm>
        </p:spPr>
        <p:txBody>
          <a:bodyPr/>
          <a:lstStyle/>
          <a:p>
            <a:r>
              <a:rPr lang="en-GB" dirty="0" smtClean="0"/>
              <a:t>Pregnant staff</a:t>
            </a:r>
          </a:p>
          <a:p>
            <a:pPr lvl="1"/>
            <a:r>
              <a:rPr lang="en-GB" dirty="0" smtClean="0"/>
              <a:t>Do not remain in magnet room during scanning</a:t>
            </a:r>
          </a:p>
          <a:p>
            <a:endParaRPr lang="en-GB" dirty="0" smtClean="0"/>
          </a:p>
          <a:p>
            <a:r>
              <a:rPr lang="en-GB" dirty="0" smtClean="0"/>
              <a:t>Anything else – ask the MR radiographer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4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285" y="0"/>
            <a:ext cx="8062913" cy="1292289"/>
          </a:xfrm>
        </p:spPr>
        <p:txBody>
          <a:bodyPr anchor="ctr"/>
          <a:lstStyle/>
          <a:p>
            <a:r>
              <a:rPr lang="en-GB" altLang="en-US" dirty="0" smtClean="0"/>
              <a:t>MRI</a:t>
            </a:r>
            <a:r>
              <a:rPr lang="en-GB" altLang="en-US" dirty="0"/>
              <a:t> </a:t>
            </a:r>
            <a:r>
              <a:rPr lang="en-GB" altLang="en-US" dirty="0" smtClean="0"/>
              <a:t>Safety (recap): </a:t>
            </a:r>
            <a:br>
              <a:rPr lang="en-GB" altLang="en-US" dirty="0" smtClean="0"/>
            </a:br>
            <a:r>
              <a:rPr lang="en-GB" altLang="en-US" dirty="0" smtClean="0"/>
              <a:t>Your </a:t>
            </a:r>
            <a:r>
              <a:rPr lang="en-GB" altLang="en-US" dirty="0" smtClean="0"/>
              <a:t>responsibilities</a:t>
            </a:r>
            <a:endParaRPr lang="en-GB" altLang="en-US" sz="2400" baseline="1000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82880" y="1417320"/>
            <a:ext cx="8614756" cy="5109210"/>
          </a:xfrm>
        </p:spPr>
        <p:txBody>
          <a:bodyPr/>
          <a:lstStyle/>
          <a:p>
            <a:r>
              <a:rPr lang="en-GB" sz="2400" dirty="0" smtClean="0"/>
              <a:t>Ensure you are safe to enter the Magnet Room</a:t>
            </a:r>
          </a:p>
          <a:p>
            <a:r>
              <a:rPr lang="en-GB" sz="2400" dirty="0" smtClean="0"/>
              <a:t>Assist in ensuring </a:t>
            </a:r>
            <a:r>
              <a:rPr lang="en-GB" sz="2400" dirty="0"/>
              <a:t>anyone </a:t>
            </a:r>
            <a:r>
              <a:rPr lang="en-GB" sz="2400" dirty="0" smtClean="0"/>
              <a:t>taken </a:t>
            </a:r>
            <a:r>
              <a:rPr lang="en-GB" sz="2400" dirty="0"/>
              <a:t>into the </a:t>
            </a:r>
            <a:r>
              <a:rPr lang="en-GB" sz="2400" dirty="0" smtClean="0"/>
              <a:t>Magnet Room </a:t>
            </a:r>
            <a:r>
              <a:rPr lang="en-GB" sz="2400" dirty="0"/>
              <a:t>is </a:t>
            </a:r>
            <a:r>
              <a:rPr lang="en-GB" sz="2400" dirty="0" smtClean="0"/>
              <a:t>safe for MRI (e.g</a:t>
            </a:r>
            <a:r>
              <a:rPr lang="en-GB" sz="2400" dirty="0"/>
              <a:t>. </a:t>
            </a:r>
            <a:r>
              <a:rPr lang="en-GB" sz="2400" dirty="0" smtClean="0"/>
              <a:t>safety </a:t>
            </a:r>
            <a:r>
              <a:rPr lang="en-GB" sz="2400" dirty="0"/>
              <a:t>checklist approved </a:t>
            </a:r>
            <a:r>
              <a:rPr lang="en-GB" sz="2400" dirty="0" smtClean="0"/>
              <a:t>by Radiographer, </a:t>
            </a:r>
            <a:r>
              <a:rPr lang="en-GB" sz="2400" dirty="0"/>
              <a:t>no MR </a:t>
            </a:r>
            <a:r>
              <a:rPr lang="en-GB" sz="2400" dirty="0" smtClean="0"/>
              <a:t>Unsafe </a:t>
            </a:r>
            <a:r>
              <a:rPr lang="en-GB" sz="2400" dirty="0"/>
              <a:t>objects on their person)</a:t>
            </a:r>
          </a:p>
          <a:p>
            <a:r>
              <a:rPr lang="en-GB" sz="2400" dirty="0" smtClean="0"/>
              <a:t>Ensure anything you take into the room is MR Safe or MR Conditional (i.e. appropriately labelled)</a:t>
            </a:r>
          </a:p>
          <a:p>
            <a:r>
              <a:rPr lang="en-GB" sz="2400" dirty="0"/>
              <a:t>If MR </a:t>
            </a:r>
            <a:r>
              <a:rPr lang="en-GB" sz="2400" dirty="0" smtClean="0"/>
              <a:t>Conditional</a:t>
            </a:r>
            <a:r>
              <a:rPr lang="en-GB" sz="2400" dirty="0"/>
              <a:t>, follow the conditions</a:t>
            </a:r>
          </a:p>
          <a:p>
            <a:r>
              <a:rPr lang="en-GB" sz="2400" dirty="0" smtClean="0"/>
              <a:t>Otherwise assume item is MRI </a:t>
            </a:r>
            <a:r>
              <a:rPr lang="en-GB" sz="2400" dirty="0" smtClean="0"/>
              <a:t>Unsafe</a:t>
            </a:r>
          </a:p>
          <a:p>
            <a:r>
              <a:rPr lang="en-GB" sz="2400" dirty="0" smtClean="0"/>
              <a:t>Seek advice from Radiographer</a:t>
            </a:r>
            <a:endParaRPr lang="en-GB" sz="2400" dirty="0" smtClean="0"/>
          </a:p>
          <a:p>
            <a:r>
              <a:rPr lang="en-GB" sz="2400" dirty="0" smtClean="0"/>
              <a:t>Be vigilant and challenge anyone you suspect of unsafe practices</a:t>
            </a:r>
          </a:p>
        </p:txBody>
      </p:sp>
    </p:spTree>
    <p:extLst>
      <p:ext uri="{BB962C8B-B14F-4D97-AF65-F5344CB8AC3E}">
        <p14:creationId xmlns:p14="http://schemas.microsoft.com/office/powerpoint/2010/main" val="27371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355531" y="307910"/>
            <a:ext cx="7340600" cy="874713"/>
          </a:xfrm>
        </p:spPr>
        <p:txBody>
          <a:bodyPr/>
          <a:lstStyle/>
          <a:p>
            <a:r>
              <a:rPr lang="en-US" altLang="en-US" dirty="0" smtClean="0"/>
              <a:t>Learning outcomes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62293" y="2068195"/>
            <a:ext cx="83454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After competing this module you should be able to:</a:t>
            </a:r>
          </a:p>
          <a:p>
            <a:pPr lvl="1"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 Describe the main hazards surrounding MRI</a:t>
            </a:r>
          </a:p>
          <a:p>
            <a:pPr lvl="1"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</a:rPr>
              <a:t> Understand your role in MRI Safety</a:t>
            </a:r>
          </a:p>
          <a:p>
            <a:pPr lvl="1"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</a:rPr>
              <a:t>Work safely in an MRI unit</a:t>
            </a:r>
          </a:p>
          <a:p>
            <a:pPr lvl="1"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ea typeface="+mn-ea"/>
              </a:rPr>
              <a:t> Know where to access further information, particularly </a:t>
            </a:r>
            <a:r>
              <a:rPr lang="en-GB" altLang="en-US" sz="2800" dirty="0" smtClean="0">
                <a:solidFill>
                  <a:srgbClr val="000000"/>
                </a:solidFill>
              </a:rPr>
              <a:t>information specific to your site</a:t>
            </a:r>
            <a:endParaRPr lang="en-GB" altLang="en-US" sz="2800" dirty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280886" y="326571"/>
            <a:ext cx="7340600" cy="874713"/>
          </a:xfrm>
        </p:spPr>
        <p:txBody>
          <a:bodyPr/>
          <a:lstStyle/>
          <a:p>
            <a:r>
              <a:rPr lang="en-US" altLang="en-US" dirty="0" smtClean="0"/>
              <a:t>Guidance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22910" y="2075997"/>
            <a:ext cx="548164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  <a:t> MHRA guidelines for </a:t>
            </a:r>
            <a:r>
              <a:rPr lang="en-GB" alt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>safe </a:t>
            </a:r>
            <a:r>
              <a:rPr lang="en-GB" altLang="en-US" sz="2800" dirty="0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GB" alt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>se </a:t>
            </a:r>
            <a: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  <a:t>of </a:t>
            </a:r>
            <a:r>
              <a:rPr lang="en-GB" alt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>clinical MRI</a:t>
            </a:r>
            <a:endParaRPr lang="en-GB" altLang="en-US" sz="280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  <a:t> Discusses risks of MRI </a:t>
            </a: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  <a:t> Advice and best practice</a:t>
            </a: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  <a:t> Categories of staff</a:t>
            </a: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  <a:t> Training </a:t>
            </a:r>
            <a:r>
              <a:rPr lang="en-GB" alt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/>
            </a:r>
            <a:br>
              <a:rPr lang="en-GB" alt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</a:br>
            <a:r>
              <a:rPr lang="en-GB" alt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>requirements for </a:t>
            </a:r>
            <a: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  <a:t>staff</a:t>
            </a:r>
            <a:endParaRPr lang="en-GB" altLang="en-US" sz="240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>
              <a:buFontTx/>
              <a:buChar char="•"/>
              <a:defRPr/>
            </a:pPr>
            <a:endParaRPr lang="en-GB" alt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6449" y="1448778"/>
            <a:ext cx="2764932" cy="4093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110422" y="5558326"/>
            <a:ext cx="1539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/>
              <a:t>Source: MHRA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80886" y="242596"/>
            <a:ext cx="7340600" cy="874713"/>
          </a:xfrm>
        </p:spPr>
        <p:txBody>
          <a:bodyPr/>
          <a:lstStyle/>
          <a:p>
            <a:r>
              <a:rPr lang="en-US" altLang="en-US" dirty="0" smtClean="0"/>
              <a:t>What does Category B mean?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50863" y="1450975"/>
            <a:ext cx="83454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  <a:t> MHRA guidelines define Category B as: </a:t>
            </a:r>
            <a:b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</a:br>
            <a:endParaRPr lang="en-GB" altLang="en-US" sz="280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>
              <a:defRPr/>
            </a:pPr>
            <a: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  <a:t>“</a:t>
            </a:r>
            <a:r>
              <a:rPr lang="en-GB" altLang="en-US" sz="2800" dirty="0">
                <a:solidFill>
                  <a:srgbClr val="0070C0"/>
                </a:solidFill>
                <a:latin typeface="Arial" charset="0"/>
                <a:ea typeface="+mn-ea"/>
              </a:rPr>
              <a:t>Personnel who do not fall into category (A) but are present with a volunteer or patient during scanning such as radiologists, anaesthetists and nurses.</a:t>
            </a:r>
            <a: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  <a:t>”</a:t>
            </a:r>
            <a:b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</a:br>
            <a:endParaRPr lang="en-GB" altLang="en-US" sz="280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  <a:t> Effectively, Category B staff can access all areas of the MRI Controlled Access Area unsupervised but do not operate the MRI scanner.</a:t>
            </a: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  <a:latin typeface="Arial" charset="0"/>
                <a:ea typeface="+mn-ea"/>
              </a:rPr>
              <a:t> This is reflected in the training requirements...</a:t>
            </a:r>
            <a:endParaRPr lang="en-GB" alt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371600" y="261257"/>
            <a:ext cx="7772400" cy="874713"/>
          </a:xfrm>
        </p:spPr>
        <p:txBody>
          <a:bodyPr/>
          <a:lstStyle/>
          <a:p>
            <a:r>
              <a:rPr lang="en-GB" altLang="en-US" dirty="0" smtClean="0"/>
              <a:t>Local rules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0824" y="1474237"/>
            <a:ext cx="3901297" cy="4340776"/>
          </a:xfrm>
        </p:spPr>
        <p:txBody>
          <a:bodyPr/>
          <a:lstStyle/>
          <a:p>
            <a:r>
              <a:rPr lang="en-GB" altLang="en-US" dirty="0" smtClean="0"/>
              <a:t>All Category A and B staff  are required to read and sign the local rules</a:t>
            </a:r>
          </a:p>
          <a:p>
            <a:r>
              <a:rPr lang="en-GB" altLang="en-US" dirty="0" smtClean="0"/>
              <a:t>Local rules include information on emergency procedures</a:t>
            </a:r>
          </a:p>
          <a:p>
            <a:r>
              <a:rPr lang="en-GB" altLang="en-US" dirty="0" smtClean="0"/>
              <a:t>Ask your MRRP, Designated Person or MRI Clinical Scientist if you have any questions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191" y="1584326"/>
            <a:ext cx="4043922" cy="429396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6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piDescription xmlns="http://schemas.microsoft.com/sharepoint/v3" xsi:nil="true"/>
    <Creator xmlns="9369f9cd-7934-46f9-83f8-0ab2aa6125c5" xsi:nil="true"/>
    <Tags xmlns="9369f9cd-7934-46f9-83f8-0ab2aa6125c5" xsi:nil="true"/>
    <MimeType xmlns="9369f9cd-7934-46f9-83f8-0ab2aa6125c5" xsi:nil="true"/>
    <Legacy_x0020_ID xmlns="9369f9cd-7934-46f9-83f8-0ab2aa6125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6ac32b6-d060-42fb-93c0-6c46742e1aee" ContentTypeId="0x010100540009AA9B7AD14AB7CB3A6FC98C51F8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ES Document" ma:contentTypeID="0x010100540009AA9B7AD14AB7CB3A6FC98C51F8007827B4D0B11EAF4AA1C7CB9457B945DD" ma:contentTypeVersion="7" ma:contentTypeDescription="" ma:contentTypeScope="" ma:versionID="c4375dd4c5b427c79b2689138f0aea3b">
  <xsd:schema xmlns:xsd="http://www.w3.org/2001/XMLSchema" xmlns:xs="http://www.w3.org/2001/XMLSchema" xmlns:p="http://schemas.microsoft.com/office/2006/metadata/properties" xmlns:ns1="http://schemas.microsoft.com/sharepoint/v3" xmlns:ns2="9369f9cd-7934-46f9-83f8-0ab2aa6125c5" targetNamespace="http://schemas.microsoft.com/office/2006/metadata/properties" ma:root="true" ma:fieldsID="d6a97d2b5b441dddd41900ba8102c133" ns1:_="" ns2:_="">
    <xsd:import namespace="http://schemas.microsoft.com/sharepoint/v3"/>
    <xsd:import namespace="9369f9cd-7934-46f9-83f8-0ab2aa6125c5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MimeType" minOccurs="0"/>
                <xsd:element ref="ns2:Creator" minOccurs="0"/>
                <xsd:element ref="ns2:Tags" minOccurs="0"/>
                <xsd:element ref="ns2:Legacy_x0020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9f9cd-7934-46f9-83f8-0ab2aa6125c5" elementFormDefault="qualified">
    <xsd:import namespace="http://schemas.microsoft.com/office/2006/documentManagement/types"/>
    <xsd:import namespace="http://schemas.microsoft.com/office/infopath/2007/PartnerControls"/>
    <xsd:element name="MimeType" ma:index="3" nillable="true" ma:displayName="Mime Type" ma:internalName="MimeType">
      <xsd:simpleType>
        <xsd:restriction base="dms:Text">
          <xsd:maxLength value="255"/>
        </xsd:restriction>
      </xsd:simpleType>
    </xsd:element>
    <xsd:element name="Creator" ma:index="5" nillable="true" ma:displayName="Creator" ma:internalName="Creator">
      <xsd:simpleType>
        <xsd:restriction base="dms:Text">
          <xsd:maxLength value="255"/>
        </xsd:restriction>
      </xsd:simpleType>
    </xsd:element>
    <xsd:element name="Tags" ma:index="6" nillable="true" ma:displayName="Tags" ma:internalName="Tags">
      <xsd:simpleType>
        <xsd:restriction base="dms:Note">
          <xsd:maxLength value="255"/>
        </xsd:restriction>
      </xsd:simpleType>
    </xsd:element>
    <xsd:element name="Legacy_x0020_ID" ma:index="7" nillable="true" ma:displayName="Legacy ID" ma:internalName="Legacy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4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3BE2D1-3F4D-4574-81C2-26ABFB1023DA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9369f9cd-7934-46f9-83f8-0ab2aa6125c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DFF7F4A-1AE0-44D9-B9D7-B3CECA339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C1A877-E857-43C9-ACFF-348CD9C05B2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5585850-DFE7-4704-9E38-77108A4C1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69f9cd-7934-46f9-83f8-0ab2aa6125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7363</TotalTime>
  <Words>2338</Words>
  <Application>Microsoft Office PowerPoint</Application>
  <PresentationFormat>On-screen Show (4:3)</PresentationFormat>
  <Paragraphs>355</Paragraphs>
  <Slides>57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Opening statement: MRI Safety</vt:lpstr>
      <vt:lpstr>Contents</vt:lpstr>
      <vt:lpstr>PowerPoint Presentation</vt:lpstr>
      <vt:lpstr>Aims and Objectives</vt:lpstr>
      <vt:lpstr>Learning outcomes</vt:lpstr>
      <vt:lpstr>Guidance</vt:lpstr>
      <vt:lpstr>What does Category B mean?</vt:lpstr>
      <vt:lpstr>Local rules</vt:lpstr>
      <vt:lpstr>Training requirements</vt:lpstr>
      <vt:lpstr>GA and MRI </vt:lpstr>
      <vt:lpstr>PowerPoint Presentation</vt:lpstr>
      <vt:lpstr>MRI zones (From MHRA)</vt:lpstr>
      <vt:lpstr>QEUH MRI layout</vt:lpstr>
      <vt:lpstr>QEUH Controlled Access Area (CAA)</vt:lpstr>
      <vt:lpstr>Patient and staff safety</vt:lpstr>
      <vt:lpstr>The Magnet Room</vt:lpstr>
      <vt:lpstr>The Projectile Zone</vt:lpstr>
      <vt:lpstr>The MR preparation ‘prep’ Room</vt:lpstr>
      <vt:lpstr>PowerPoint Presentation</vt:lpstr>
      <vt:lpstr>Labelling equipment</vt:lpstr>
      <vt:lpstr>PowerPoint Presentation</vt:lpstr>
      <vt:lpstr>Risks of MRI</vt:lpstr>
      <vt:lpstr>PowerPoint Presentation</vt:lpstr>
      <vt:lpstr>Static Magnetic Field</vt:lpstr>
      <vt:lpstr>PowerPoint Presentation</vt:lpstr>
      <vt:lpstr>PowerPoint Presentation</vt:lpstr>
      <vt:lpstr>Turning off the static magnetic field - non emergency</vt:lpstr>
      <vt:lpstr>PowerPoint Presentation</vt:lpstr>
      <vt:lpstr>PowerPoint Presentation</vt:lpstr>
      <vt:lpstr>RF power</vt:lpstr>
      <vt:lpstr>RF power</vt:lpstr>
      <vt:lpstr>RF power</vt:lpstr>
      <vt:lpstr>MR safety of patient devices and monitoring equipment </vt:lpstr>
      <vt:lpstr>Example of pulse oximeter related burn</vt:lpstr>
      <vt:lpstr>RF power</vt:lpstr>
      <vt:lpstr>PowerPoint Presentation</vt:lpstr>
      <vt:lpstr>Time varying gradients </vt:lpstr>
      <vt:lpstr>Time varying gradients </vt:lpstr>
      <vt:lpstr>PowerPoint Presentation</vt:lpstr>
      <vt:lpstr>Equipment considerations : general</vt:lpstr>
      <vt:lpstr>QEUH equipment considerations</vt:lpstr>
      <vt:lpstr>QEUH equipment considerations</vt:lpstr>
      <vt:lpstr>QEUH equipment considerations</vt:lpstr>
      <vt:lpstr>PowerPoint Presentation</vt:lpstr>
      <vt:lpstr>The ‘MR Pause’</vt:lpstr>
      <vt:lpstr>The ‘MR Pause’</vt:lpstr>
      <vt:lpstr>PowerPoint Presentation</vt:lpstr>
      <vt:lpstr>Emergency Procedure: Fire in the MRI Unit</vt:lpstr>
      <vt:lpstr>Emergency Procedure: Electrical isolation</vt:lpstr>
      <vt:lpstr>Emergency Procedure: Turning off the static magnetic field - ‘Quenching’</vt:lpstr>
      <vt:lpstr>Emergency Procedure: Quench buttons</vt:lpstr>
      <vt:lpstr>PowerPoint Presentation</vt:lpstr>
      <vt:lpstr>MRI: report near misses and adverse incidents</vt:lpstr>
      <vt:lpstr>Advice on patient pregnancy and MRI </vt:lpstr>
      <vt:lpstr>Further guidance for staff</vt:lpstr>
      <vt:lpstr>MRI Safety (recap):  Your responsibilities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Farley</dc:creator>
  <cp:lastModifiedBy>John McLean</cp:lastModifiedBy>
  <cp:revision>172</cp:revision>
  <dcterms:created xsi:type="dcterms:W3CDTF">2018-08-13T13:26:38Z</dcterms:created>
  <dcterms:modified xsi:type="dcterms:W3CDTF">2020-06-08T14:09:21Z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0x010100540009AA9B7AD14AB7CB3A6FC98C51F8007827B4D0B11EAF4AA1C7CB9457B945DD</vt:lpwstr>
  </property>
  <property fmtid="{D5CDD505-2E9C-101B-9397-08002B2CF9AE}" pid="3" name="SharedWithUsers">
    <vt:lpwstr>2603;#Claire Cameron</vt:lpwstr>
  </property>
</Properties>
</file>