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7" r:id="rId7"/>
    <p:sldId id="266" r:id="rId8"/>
    <p:sldId id="258" r:id="rId9"/>
    <p:sldId id="259" r:id="rId10"/>
    <p:sldId id="260" r:id="rId11"/>
    <p:sldId id="261" r:id="rId12"/>
    <p:sldId id="262" r:id="rId13"/>
    <p:sldId id="263" r:id="rId14"/>
    <p:sldId id="264"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09BE-3F09-DD32-2823-8540DD592E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95D65EC-0054-1E49-C0DA-15B2E9B2E7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6F84728-E2E0-A65C-5EE8-A0068C69350A}"/>
              </a:ext>
            </a:extLst>
          </p:cNvPr>
          <p:cNvSpPr>
            <a:spLocks noGrp="1"/>
          </p:cNvSpPr>
          <p:nvPr>
            <p:ph type="dt" sz="half" idx="10"/>
          </p:nvPr>
        </p:nvSpPr>
        <p:spPr/>
        <p:txBody>
          <a:bodyPr/>
          <a:lstStyle/>
          <a:p>
            <a:fld id="{037D400E-DBDD-4BAC-B663-8B6FAE87D83C}" type="datetimeFigureOut">
              <a:rPr lang="en-GB" smtClean="0"/>
              <a:t>24/08/2022</a:t>
            </a:fld>
            <a:endParaRPr lang="en-GB"/>
          </a:p>
        </p:txBody>
      </p:sp>
      <p:sp>
        <p:nvSpPr>
          <p:cNvPr id="5" name="Footer Placeholder 4">
            <a:extLst>
              <a:ext uri="{FF2B5EF4-FFF2-40B4-BE49-F238E27FC236}">
                <a16:creationId xmlns:a16="http://schemas.microsoft.com/office/drawing/2014/main" id="{AF0AE498-3E34-80ED-D425-50FFA94F68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B8DD21-4B35-4AD1-6796-2F17854A9C6A}"/>
              </a:ext>
            </a:extLst>
          </p:cNvPr>
          <p:cNvSpPr>
            <a:spLocks noGrp="1"/>
          </p:cNvSpPr>
          <p:nvPr>
            <p:ph type="sldNum" sz="quarter" idx="12"/>
          </p:nvPr>
        </p:nvSpPr>
        <p:spPr/>
        <p:txBody>
          <a:bodyPr/>
          <a:lstStyle/>
          <a:p>
            <a:fld id="{CA02E5AA-0108-4E39-A159-C3976C4C0F88}" type="slidenum">
              <a:rPr lang="en-GB" smtClean="0"/>
              <a:t>‹#›</a:t>
            </a:fld>
            <a:endParaRPr lang="en-GB"/>
          </a:p>
        </p:txBody>
      </p:sp>
    </p:spTree>
    <p:extLst>
      <p:ext uri="{BB962C8B-B14F-4D97-AF65-F5344CB8AC3E}">
        <p14:creationId xmlns:p14="http://schemas.microsoft.com/office/powerpoint/2010/main" val="2581432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6E40A-0BBB-D6C6-6106-E25D8621F24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C7663E-8489-FAA6-4B8B-D8B8AA8492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735B7A-32B8-2872-AEFF-79BB6B354E27}"/>
              </a:ext>
            </a:extLst>
          </p:cNvPr>
          <p:cNvSpPr>
            <a:spLocks noGrp="1"/>
          </p:cNvSpPr>
          <p:nvPr>
            <p:ph type="dt" sz="half" idx="10"/>
          </p:nvPr>
        </p:nvSpPr>
        <p:spPr/>
        <p:txBody>
          <a:bodyPr/>
          <a:lstStyle/>
          <a:p>
            <a:fld id="{037D400E-DBDD-4BAC-B663-8B6FAE87D83C}" type="datetimeFigureOut">
              <a:rPr lang="en-GB" smtClean="0"/>
              <a:t>24/08/2022</a:t>
            </a:fld>
            <a:endParaRPr lang="en-GB"/>
          </a:p>
        </p:txBody>
      </p:sp>
      <p:sp>
        <p:nvSpPr>
          <p:cNvPr id="5" name="Footer Placeholder 4">
            <a:extLst>
              <a:ext uri="{FF2B5EF4-FFF2-40B4-BE49-F238E27FC236}">
                <a16:creationId xmlns:a16="http://schemas.microsoft.com/office/drawing/2014/main" id="{E4DE51A1-67A5-AD84-4900-A2C3EC3D1F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1AEE70-D9AD-DB14-FC64-B28284B8EBDC}"/>
              </a:ext>
            </a:extLst>
          </p:cNvPr>
          <p:cNvSpPr>
            <a:spLocks noGrp="1"/>
          </p:cNvSpPr>
          <p:nvPr>
            <p:ph type="sldNum" sz="quarter" idx="12"/>
          </p:nvPr>
        </p:nvSpPr>
        <p:spPr/>
        <p:txBody>
          <a:bodyPr/>
          <a:lstStyle/>
          <a:p>
            <a:fld id="{CA02E5AA-0108-4E39-A159-C3976C4C0F88}" type="slidenum">
              <a:rPr lang="en-GB" smtClean="0"/>
              <a:t>‹#›</a:t>
            </a:fld>
            <a:endParaRPr lang="en-GB"/>
          </a:p>
        </p:txBody>
      </p:sp>
    </p:spTree>
    <p:extLst>
      <p:ext uri="{BB962C8B-B14F-4D97-AF65-F5344CB8AC3E}">
        <p14:creationId xmlns:p14="http://schemas.microsoft.com/office/powerpoint/2010/main" val="3002178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DEEC7-A91D-ED54-208F-B7754F986E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8B28F4-3E13-389A-9890-5EF96A3FFB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AC5021-6365-A7A2-DA84-CAC8C89A557B}"/>
              </a:ext>
            </a:extLst>
          </p:cNvPr>
          <p:cNvSpPr>
            <a:spLocks noGrp="1"/>
          </p:cNvSpPr>
          <p:nvPr>
            <p:ph type="dt" sz="half" idx="10"/>
          </p:nvPr>
        </p:nvSpPr>
        <p:spPr/>
        <p:txBody>
          <a:bodyPr/>
          <a:lstStyle/>
          <a:p>
            <a:fld id="{037D400E-DBDD-4BAC-B663-8B6FAE87D83C}" type="datetimeFigureOut">
              <a:rPr lang="en-GB" smtClean="0"/>
              <a:t>24/08/2022</a:t>
            </a:fld>
            <a:endParaRPr lang="en-GB"/>
          </a:p>
        </p:txBody>
      </p:sp>
      <p:sp>
        <p:nvSpPr>
          <p:cNvPr id="5" name="Footer Placeholder 4">
            <a:extLst>
              <a:ext uri="{FF2B5EF4-FFF2-40B4-BE49-F238E27FC236}">
                <a16:creationId xmlns:a16="http://schemas.microsoft.com/office/drawing/2014/main" id="{A52FB8F8-C8FC-4F10-BF4A-F3C5D13034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2BCE1B-13BB-7B73-B0F7-1EF92C9BE0B3}"/>
              </a:ext>
            </a:extLst>
          </p:cNvPr>
          <p:cNvSpPr>
            <a:spLocks noGrp="1"/>
          </p:cNvSpPr>
          <p:nvPr>
            <p:ph type="sldNum" sz="quarter" idx="12"/>
          </p:nvPr>
        </p:nvSpPr>
        <p:spPr/>
        <p:txBody>
          <a:bodyPr/>
          <a:lstStyle/>
          <a:p>
            <a:fld id="{CA02E5AA-0108-4E39-A159-C3976C4C0F88}" type="slidenum">
              <a:rPr lang="en-GB" smtClean="0"/>
              <a:t>‹#›</a:t>
            </a:fld>
            <a:endParaRPr lang="en-GB"/>
          </a:p>
        </p:txBody>
      </p:sp>
    </p:spTree>
    <p:extLst>
      <p:ext uri="{BB962C8B-B14F-4D97-AF65-F5344CB8AC3E}">
        <p14:creationId xmlns:p14="http://schemas.microsoft.com/office/powerpoint/2010/main" val="1662792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C7B3A-FEA1-6153-81F6-4E1F18B4C3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CBCABE-2FFD-7433-44CD-3A3C3BBADA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5D5351-8F56-E177-25FB-648F952C9ECD}"/>
              </a:ext>
            </a:extLst>
          </p:cNvPr>
          <p:cNvSpPr>
            <a:spLocks noGrp="1"/>
          </p:cNvSpPr>
          <p:nvPr>
            <p:ph type="dt" sz="half" idx="10"/>
          </p:nvPr>
        </p:nvSpPr>
        <p:spPr/>
        <p:txBody>
          <a:bodyPr/>
          <a:lstStyle/>
          <a:p>
            <a:fld id="{037D400E-DBDD-4BAC-B663-8B6FAE87D83C}" type="datetimeFigureOut">
              <a:rPr lang="en-GB" smtClean="0"/>
              <a:t>24/08/2022</a:t>
            </a:fld>
            <a:endParaRPr lang="en-GB"/>
          </a:p>
        </p:txBody>
      </p:sp>
      <p:sp>
        <p:nvSpPr>
          <p:cNvPr id="5" name="Footer Placeholder 4">
            <a:extLst>
              <a:ext uri="{FF2B5EF4-FFF2-40B4-BE49-F238E27FC236}">
                <a16:creationId xmlns:a16="http://schemas.microsoft.com/office/drawing/2014/main" id="{B2D5A969-541C-1B72-55D8-264B97B347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66BB65-F6C8-1656-5EBC-D24818318818}"/>
              </a:ext>
            </a:extLst>
          </p:cNvPr>
          <p:cNvSpPr>
            <a:spLocks noGrp="1"/>
          </p:cNvSpPr>
          <p:nvPr>
            <p:ph type="sldNum" sz="quarter" idx="12"/>
          </p:nvPr>
        </p:nvSpPr>
        <p:spPr/>
        <p:txBody>
          <a:bodyPr/>
          <a:lstStyle/>
          <a:p>
            <a:fld id="{CA02E5AA-0108-4E39-A159-C3976C4C0F88}" type="slidenum">
              <a:rPr lang="en-GB" smtClean="0"/>
              <a:t>‹#›</a:t>
            </a:fld>
            <a:endParaRPr lang="en-GB"/>
          </a:p>
        </p:txBody>
      </p:sp>
    </p:spTree>
    <p:extLst>
      <p:ext uri="{BB962C8B-B14F-4D97-AF65-F5344CB8AC3E}">
        <p14:creationId xmlns:p14="http://schemas.microsoft.com/office/powerpoint/2010/main" val="1864196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45099-15D2-A8F8-E9A7-2434F1C725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DF52C89-0F3C-19C0-F888-86A80477BD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A64E1A-60BC-9CF9-26D8-88D104B78EA3}"/>
              </a:ext>
            </a:extLst>
          </p:cNvPr>
          <p:cNvSpPr>
            <a:spLocks noGrp="1"/>
          </p:cNvSpPr>
          <p:nvPr>
            <p:ph type="dt" sz="half" idx="10"/>
          </p:nvPr>
        </p:nvSpPr>
        <p:spPr/>
        <p:txBody>
          <a:bodyPr/>
          <a:lstStyle/>
          <a:p>
            <a:fld id="{037D400E-DBDD-4BAC-B663-8B6FAE87D83C}" type="datetimeFigureOut">
              <a:rPr lang="en-GB" smtClean="0"/>
              <a:t>24/08/2022</a:t>
            </a:fld>
            <a:endParaRPr lang="en-GB"/>
          </a:p>
        </p:txBody>
      </p:sp>
      <p:sp>
        <p:nvSpPr>
          <p:cNvPr id="5" name="Footer Placeholder 4">
            <a:extLst>
              <a:ext uri="{FF2B5EF4-FFF2-40B4-BE49-F238E27FC236}">
                <a16:creationId xmlns:a16="http://schemas.microsoft.com/office/drawing/2014/main" id="{6ECA9B7C-AF69-36A8-1E59-BCCFD86E2A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C53762-A8EE-247D-DF05-387A1D34148A}"/>
              </a:ext>
            </a:extLst>
          </p:cNvPr>
          <p:cNvSpPr>
            <a:spLocks noGrp="1"/>
          </p:cNvSpPr>
          <p:nvPr>
            <p:ph type="sldNum" sz="quarter" idx="12"/>
          </p:nvPr>
        </p:nvSpPr>
        <p:spPr/>
        <p:txBody>
          <a:bodyPr/>
          <a:lstStyle/>
          <a:p>
            <a:fld id="{CA02E5AA-0108-4E39-A159-C3976C4C0F88}" type="slidenum">
              <a:rPr lang="en-GB" smtClean="0"/>
              <a:t>‹#›</a:t>
            </a:fld>
            <a:endParaRPr lang="en-GB"/>
          </a:p>
        </p:txBody>
      </p:sp>
    </p:spTree>
    <p:extLst>
      <p:ext uri="{BB962C8B-B14F-4D97-AF65-F5344CB8AC3E}">
        <p14:creationId xmlns:p14="http://schemas.microsoft.com/office/powerpoint/2010/main" val="3058599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BF0FE-FB09-11F3-1405-0784CDCD7C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B459C8-B63A-1EF3-55C4-4044A8EBD7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1E32F1E-F768-CB0F-F4F4-53BB93472A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1C52E4B-9F42-A13A-1814-4269AED078AF}"/>
              </a:ext>
            </a:extLst>
          </p:cNvPr>
          <p:cNvSpPr>
            <a:spLocks noGrp="1"/>
          </p:cNvSpPr>
          <p:nvPr>
            <p:ph type="dt" sz="half" idx="10"/>
          </p:nvPr>
        </p:nvSpPr>
        <p:spPr/>
        <p:txBody>
          <a:bodyPr/>
          <a:lstStyle/>
          <a:p>
            <a:fld id="{037D400E-DBDD-4BAC-B663-8B6FAE87D83C}" type="datetimeFigureOut">
              <a:rPr lang="en-GB" smtClean="0"/>
              <a:t>24/08/2022</a:t>
            </a:fld>
            <a:endParaRPr lang="en-GB"/>
          </a:p>
        </p:txBody>
      </p:sp>
      <p:sp>
        <p:nvSpPr>
          <p:cNvPr id="6" name="Footer Placeholder 5">
            <a:extLst>
              <a:ext uri="{FF2B5EF4-FFF2-40B4-BE49-F238E27FC236}">
                <a16:creationId xmlns:a16="http://schemas.microsoft.com/office/drawing/2014/main" id="{DC04AA63-1E6C-6447-3BBE-C703810239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AABBC3-D2BA-08D0-16AB-F2FE199A8909}"/>
              </a:ext>
            </a:extLst>
          </p:cNvPr>
          <p:cNvSpPr>
            <a:spLocks noGrp="1"/>
          </p:cNvSpPr>
          <p:nvPr>
            <p:ph type="sldNum" sz="quarter" idx="12"/>
          </p:nvPr>
        </p:nvSpPr>
        <p:spPr/>
        <p:txBody>
          <a:bodyPr/>
          <a:lstStyle/>
          <a:p>
            <a:fld id="{CA02E5AA-0108-4E39-A159-C3976C4C0F88}" type="slidenum">
              <a:rPr lang="en-GB" smtClean="0"/>
              <a:t>‹#›</a:t>
            </a:fld>
            <a:endParaRPr lang="en-GB"/>
          </a:p>
        </p:txBody>
      </p:sp>
    </p:spTree>
    <p:extLst>
      <p:ext uri="{BB962C8B-B14F-4D97-AF65-F5344CB8AC3E}">
        <p14:creationId xmlns:p14="http://schemas.microsoft.com/office/powerpoint/2010/main" val="3852520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9B90-20D9-4C37-4F0E-326041580CB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7363BC-1550-DACA-223B-39BB16334A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BEDC9C-472E-7E7C-9CCD-088F50FA1B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806979F-E37E-0A81-A206-3C0C43EBA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171B93-D7B7-1305-EC0F-0BE33C040B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2F322F7-2026-B239-B286-03358987B2C9}"/>
              </a:ext>
            </a:extLst>
          </p:cNvPr>
          <p:cNvSpPr>
            <a:spLocks noGrp="1"/>
          </p:cNvSpPr>
          <p:nvPr>
            <p:ph type="dt" sz="half" idx="10"/>
          </p:nvPr>
        </p:nvSpPr>
        <p:spPr/>
        <p:txBody>
          <a:bodyPr/>
          <a:lstStyle/>
          <a:p>
            <a:fld id="{037D400E-DBDD-4BAC-B663-8B6FAE87D83C}" type="datetimeFigureOut">
              <a:rPr lang="en-GB" smtClean="0"/>
              <a:t>24/08/2022</a:t>
            </a:fld>
            <a:endParaRPr lang="en-GB"/>
          </a:p>
        </p:txBody>
      </p:sp>
      <p:sp>
        <p:nvSpPr>
          <p:cNvPr id="8" name="Footer Placeholder 7">
            <a:extLst>
              <a:ext uri="{FF2B5EF4-FFF2-40B4-BE49-F238E27FC236}">
                <a16:creationId xmlns:a16="http://schemas.microsoft.com/office/drawing/2014/main" id="{9CE34A2B-7F63-C31F-795D-7BC0596BB6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3007A77-3321-55B7-1108-DF5F41E68799}"/>
              </a:ext>
            </a:extLst>
          </p:cNvPr>
          <p:cNvSpPr>
            <a:spLocks noGrp="1"/>
          </p:cNvSpPr>
          <p:nvPr>
            <p:ph type="sldNum" sz="quarter" idx="12"/>
          </p:nvPr>
        </p:nvSpPr>
        <p:spPr/>
        <p:txBody>
          <a:bodyPr/>
          <a:lstStyle/>
          <a:p>
            <a:fld id="{CA02E5AA-0108-4E39-A159-C3976C4C0F88}" type="slidenum">
              <a:rPr lang="en-GB" smtClean="0"/>
              <a:t>‹#›</a:t>
            </a:fld>
            <a:endParaRPr lang="en-GB"/>
          </a:p>
        </p:txBody>
      </p:sp>
    </p:spTree>
    <p:extLst>
      <p:ext uri="{BB962C8B-B14F-4D97-AF65-F5344CB8AC3E}">
        <p14:creationId xmlns:p14="http://schemas.microsoft.com/office/powerpoint/2010/main" val="3198586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FD604-79E3-D9EA-E995-2D4BA548EBB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32CD744-56C3-535F-3085-61DCC67841FF}"/>
              </a:ext>
            </a:extLst>
          </p:cNvPr>
          <p:cNvSpPr>
            <a:spLocks noGrp="1"/>
          </p:cNvSpPr>
          <p:nvPr>
            <p:ph type="dt" sz="half" idx="10"/>
          </p:nvPr>
        </p:nvSpPr>
        <p:spPr/>
        <p:txBody>
          <a:bodyPr/>
          <a:lstStyle/>
          <a:p>
            <a:fld id="{037D400E-DBDD-4BAC-B663-8B6FAE87D83C}" type="datetimeFigureOut">
              <a:rPr lang="en-GB" smtClean="0"/>
              <a:t>24/08/2022</a:t>
            </a:fld>
            <a:endParaRPr lang="en-GB"/>
          </a:p>
        </p:txBody>
      </p:sp>
      <p:sp>
        <p:nvSpPr>
          <p:cNvPr id="4" name="Footer Placeholder 3">
            <a:extLst>
              <a:ext uri="{FF2B5EF4-FFF2-40B4-BE49-F238E27FC236}">
                <a16:creationId xmlns:a16="http://schemas.microsoft.com/office/drawing/2014/main" id="{2DD28D45-2DB2-38B7-01EE-0BABB22F45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D9F4325-6436-3D10-1789-6B3E69E521D5}"/>
              </a:ext>
            </a:extLst>
          </p:cNvPr>
          <p:cNvSpPr>
            <a:spLocks noGrp="1"/>
          </p:cNvSpPr>
          <p:nvPr>
            <p:ph type="sldNum" sz="quarter" idx="12"/>
          </p:nvPr>
        </p:nvSpPr>
        <p:spPr/>
        <p:txBody>
          <a:bodyPr/>
          <a:lstStyle/>
          <a:p>
            <a:fld id="{CA02E5AA-0108-4E39-A159-C3976C4C0F88}" type="slidenum">
              <a:rPr lang="en-GB" smtClean="0"/>
              <a:t>‹#›</a:t>
            </a:fld>
            <a:endParaRPr lang="en-GB"/>
          </a:p>
        </p:txBody>
      </p:sp>
    </p:spTree>
    <p:extLst>
      <p:ext uri="{BB962C8B-B14F-4D97-AF65-F5344CB8AC3E}">
        <p14:creationId xmlns:p14="http://schemas.microsoft.com/office/powerpoint/2010/main" val="1677802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2C41DA-6143-0313-F3BE-FDEF91A3F28D}"/>
              </a:ext>
            </a:extLst>
          </p:cNvPr>
          <p:cNvSpPr>
            <a:spLocks noGrp="1"/>
          </p:cNvSpPr>
          <p:nvPr>
            <p:ph type="dt" sz="half" idx="10"/>
          </p:nvPr>
        </p:nvSpPr>
        <p:spPr/>
        <p:txBody>
          <a:bodyPr/>
          <a:lstStyle/>
          <a:p>
            <a:fld id="{037D400E-DBDD-4BAC-B663-8B6FAE87D83C}" type="datetimeFigureOut">
              <a:rPr lang="en-GB" smtClean="0"/>
              <a:t>24/08/2022</a:t>
            </a:fld>
            <a:endParaRPr lang="en-GB"/>
          </a:p>
        </p:txBody>
      </p:sp>
      <p:sp>
        <p:nvSpPr>
          <p:cNvPr id="3" name="Footer Placeholder 2">
            <a:extLst>
              <a:ext uri="{FF2B5EF4-FFF2-40B4-BE49-F238E27FC236}">
                <a16:creationId xmlns:a16="http://schemas.microsoft.com/office/drawing/2014/main" id="{47AA9656-492E-9232-F17C-81C6FF87124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4501FDB-F6DE-16BD-0C11-7170A3E7F5A1}"/>
              </a:ext>
            </a:extLst>
          </p:cNvPr>
          <p:cNvSpPr>
            <a:spLocks noGrp="1"/>
          </p:cNvSpPr>
          <p:nvPr>
            <p:ph type="sldNum" sz="quarter" idx="12"/>
          </p:nvPr>
        </p:nvSpPr>
        <p:spPr/>
        <p:txBody>
          <a:bodyPr/>
          <a:lstStyle/>
          <a:p>
            <a:fld id="{CA02E5AA-0108-4E39-A159-C3976C4C0F88}" type="slidenum">
              <a:rPr lang="en-GB" smtClean="0"/>
              <a:t>‹#›</a:t>
            </a:fld>
            <a:endParaRPr lang="en-GB"/>
          </a:p>
        </p:txBody>
      </p:sp>
    </p:spTree>
    <p:extLst>
      <p:ext uri="{BB962C8B-B14F-4D97-AF65-F5344CB8AC3E}">
        <p14:creationId xmlns:p14="http://schemas.microsoft.com/office/powerpoint/2010/main" val="1895860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F0A53-16A0-CB42-5AFD-1DCEC58AB4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E7CA3A-066E-FF00-DF55-5D299974FF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7AF9431-E27C-CD7D-77CC-D9BFB6769C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96A087-C6C4-FE80-680D-7E5730F74CB4}"/>
              </a:ext>
            </a:extLst>
          </p:cNvPr>
          <p:cNvSpPr>
            <a:spLocks noGrp="1"/>
          </p:cNvSpPr>
          <p:nvPr>
            <p:ph type="dt" sz="half" idx="10"/>
          </p:nvPr>
        </p:nvSpPr>
        <p:spPr/>
        <p:txBody>
          <a:bodyPr/>
          <a:lstStyle/>
          <a:p>
            <a:fld id="{037D400E-DBDD-4BAC-B663-8B6FAE87D83C}" type="datetimeFigureOut">
              <a:rPr lang="en-GB" smtClean="0"/>
              <a:t>24/08/2022</a:t>
            </a:fld>
            <a:endParaRPr lang="en-GB"/>
          </a:p>
        </p:txBody>
      </p:sp>
      <p:sp>
        <p:nvSpPr>
          <p:cNvPr id="6" name="Footer Placeholder 5">
            <a:extLst>
              <a:ext uri="{FF2B5EF4-FFF2-40B4-BE49-F238E27FC236}">
                <a16:creationId xmlns:a16="http://schemas.microsoft.com/office/drawing/2014/main" id="{6261AE09-5403-925E-BAF6-5660857C72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39DAA2-2494-80D8-6432-A00501E31686}"/>
              </a:ext>
            </a:extLst>
          </p:cNvPr>
          <p:cNvSpPr>
            <a:spLocks noGrp="1"/>
          </p:cNvSpPr>
          <p:nvPr>
            <p:ph type="sldNum" sz="quarter" idx="12"/>
          </p:nvPr>
        </p:nvSpPr>
        <p:spPr/>
        <p:txBody>
          <a:bodyPr/>
          <a:lstStyle/>
          <a:p>
            <a:fld id="{CA02E5AA-0108-4E39-A159-C3976C4C0F88}" type="slidenum">
              <a:rPr lang="en-GB" smtClean="0"/>
              <a:t>‹#›</a:t>
            </a:fld>
            <a:endParaRPr lang="en-GB"/>
          </a:p>
        </p:txBody>
      </p:sp>
    </p:spTree>
    <p:extLst>
      <p:ext uri="{BB962C8B-B14F-4D97-AF65-F5344CB8AC3E}">
        <p14:creationId xmlns:p14="http://schemas.microsoft.com/office/powerpoint/2010/main" val="3395189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E37F1-6EE8-D94A-A455-0DE8158585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5559355-ACA4-347C-D2F1-3354368DC9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B557D10-24BE-0AD8-76E3-26B331C389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92C5E6-FA7B-614E-7D5F-8DD63D5B55A3}"/>
              </a:ext>
            </a:extLst>
          </p:cNvPr>
          <p:cNvSpPr>
            <a:spLocks noGrp="1"/>
          </p:cNvSpPr>
          <p:nvPr>
            <p:ph type="dt" sz="half" idx="10"/>
          </p:nvPr>
        </p:nvSpPr>
        <p:spPr/>
        <p:txBody>
          <a:bodyPr/>
          <a:lstStyle/>
          <a:p>
            <a:fld id="{037D400E-DBDD-4BAC-B663-8B6FAE87D83C}" type="datetimeFigureOut">
              <a:rPr lang="en-GB" smtClean="0"/>
              <a:t>24/08/2022</a:t>
            </a:fld>
            <a:endParaRPr lang="en-GB"/>
          </a:p>
        </p:txBody>
      </p:sp>
      <p:sp>
        <p:nvSpPr>
          <p:cNvPr id="6" name="Footer Placeholder 5">
            <a:extLst>
              <a:ext uri="{FF2B5EF4-FFF2-40B4-BE49-F238E27FC236}">
                <a16:creationId xmlns:a16="http://schemas.microsoft.com/office/drawing/2014/main" id="{5FA83E14-D3E5-B967-67B9-D7F2A5D1DD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1463D9-5824-4816-1394-E9EFD1F31E0C}"/>
              </a:ext>
            </a:extLst>
          </p:cNvPr>
          <p:cNvSpPr>
            <a:spLocks noGrp="1"/>
          </p:cNvSpPr>
          <p:nvPr>
            <p:ph type="sldNum" sz="quarter" idx="12"/>
          </p:nvPr>
        </p:nvSpPr>
        <p:spPr/>
        <p:txBody>
          <a:bodyPr/>
          <a:lstStyle/>
          <a:p>
            <a:fld id="{CA02E5AA-0108-4E39-A159-C3976C4C0F88}" type="slidenum">
              <a:rPr lang="en-GB" smtClean="0"/>
              <a:t>‹#›</a:t>
            </a:fld>
            <a:endParaRPr lang="en-GB"/>
          </a:p>
        </p:txBody>
      </p:sp>
    </p:spTree>
    <p:extLst>
      <p:ext uri="{BB962C8B-B14F-4D97-AF65-F5344CB8AC3E}">
        <p14:creationId xmlns:p14="http://schemas.microsoft.com/office/powerpoint/2010/main" val="2378616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52F815-EF9E-3A1B-D53D-5DED85332D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F06750-43E7-4863-1770-393A86F678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3CED2E-5B91-1105-27F0-03569FF0EB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7D400E-DBDD-4BAC-B663-8B6FAE87D83C}" type="datetimeFigureOut">
              <a:rPr lang="en-GB" smtClean="0"/>
              <a:t>24/08/2022</a:t>
            </a:fld>
            <a:endParaRPr lang="en-GB"/>
          </a:p>
        </p:txBody>
      </p:sp>
      <p:sp>
        <p:nvSpPr>
          <p:cNvPr id="5" name="Footer Placeholder 4">
            <a:extLst>
              <a:ext uri="{FF2B5EF4-FFF2-40B4-BE49-F238E27FC236}">
                <a16:creationId xmlns:a16="http://schemas.microsoft.com/office/drawing/2014/main" id="{EA0182E9-AC41-0329-63B9-CD303FF09F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F8BE679-13BC-1AD2-1E38-F692BA866C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2E5AA-0108-4E39-A159-C3976C4C0F88}" type="slidenum">
              <a:rPr lang="en-GB" smtClean="0"/>
              <a:t>‹#›</a:t>
            </a:fld>
            <a:endParaRPr lang="en-GB"/>
          </a:p>
        </p:txBody>
      </p:sp>
    </p:spTree>
    <p:extLst>
      <p:ext uri="{BB962C8B-B14F-4D97-AF65-F5344CB8AC3E}">
        <p14:creationId xmlns:p14="http://schemas.microsoft.com/office/powerpoint/2010/main" val="743430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mriphysics.scot.nhs.uk/mosa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mriphysics.scot.nhs.uk/implant-safety-policies/fixed-internal-orthopaedic-implant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07C37-59E6-4172-964F-835AAD829015}"/>
              </a:ext>
            </a:extLst>
          </p:cNvPr>
          <p:cNvSpPr>
            <a:spLocks noGrp="1"/>
          </p:cNvSpPr>
          <p:nvPr>
            <p:ph type="ctrTitle"/>
          </p:nvPr>
        </p:nvSpPr>
        <p:spPr>
          <a:xfrm>
            <a:off x="1524000" y="1223963"/>
            <a:ext cx="9144000" cy="2387600"/>
          </a:xfrm>
        </p:spPr>
        <p:txBody>
          <a:bodyPr>
            <a:normAutofit fontScale="90000"/>
          </a:bodyPr>
          <a:lstStyle/>
          <a:p>
            <a:r>
              <a:rPr lang="en-GB" sz="6600" dirty="0">
                <a:latin typeface="+mn-lt"/>
                <a:cs typeface="AngsanaUPC" panose="020B0502040204020203" pitchFamily="18" charset="-34"/>
              </a:rPr>
              <a:t>MR safety review of non-Invasive expandable Orthopaedic Implants</a:t>
            </a:r>
          </a:p>
        </p:txBody>
      </p:sp>
      <p:sp>
        <p:nvSpPr>
          <p:cNvPr id="3" name="Subtitle 2">
            <a:extLst>
              <a:ext uri="{FF2B5EF4-FFF2-40B4-BE49-F238E27FC236}">
                <a16:creationId xmlns:a16="http://schemas.microsoft.com/office/drawing/2014/main" id="{C4F51418-A16C-7469-A4E1-4268CA0D1D11}"/>
              </a:ext>
            </a:extLst>
          </p:cNvPr>
          <p:cNvSpPr>
            <a:spLocks noGrp="1"/>
          </p:cNvSpPr>
          <p:nvPr>
            <p:ph type="subTitle" idx="1"/>
          </p:nvPr>
        </p:nvSpPr>
        <p:spPr>
          <a:xfrm>
            <a:off x="1524000" y="4079875"/>
            <a:ext cx="9144000" cy="1655762"/>
          </a:xfrm>
        </p:spPr>
        <p:txBody>
          <a:bodyPr>
            <a:normAutofit/>
          </a:bodyPr>
          <a:lstStyle/>
          <a:p>
            <a:r>
              <a:rPr lang="en-GB" sz="2800" dirty="0">
                <a:cs typeface="AngsanaUPC" panose="02020603050405020304" pitchFamily="18" charset="-34"/>
              </a:rPr>
              <a:t>James McDermott and John McLean</a:t>
            </a:r>
          </a:p>
        </p:txBody>
      </p:sp>
      <p:pic>
        <p:nvPicPr>
          <p:cNvPr id="4" name="Picture 2" descr="NHS Greater Glasgow and Clyde (@NHSGGC) / Twitter">
            <a:extLst>
              <a:ext uri="{FF2B5EF4-FFF2-40B4-BE49-F238E27FC236}">
                <a16:creationId xmlns:a16="http://schemas.microsoft.com/office/drawing/2014/main" id="{719A64E8-BB05-8BBF-0EFA-F05D4CE135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6337" y="4764289"/>
            <a:ext cx="1683325" cy="16833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CPB 6th Annual Scientific Symposium, 2018 - 8 NOV 2018">
            <a:extLst>
              <a:ext uri="{FF2B5EF4-FFF2-40B4-BE49-F238E27FC236}">
                <a16:creationId xmlns:a16="http://schemas.microsoft.com/office/drawing/2014/main" id="{1E424EAD-052B-B5A7-036A-BC2DA05C9F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5126" y="5064744"/>
            <a:ext cx="2053228" cy="1026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899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01301-819E-3853-5C35-67FB1188F2D6}"/>
              </a:ext>
            </a:extLst>
          </p:cNvPr>
          <p:cNvSpPr>
            <a:spLocks noGrp="1"/>
          </p:cNvSpPr>
          <p:nvPr>
            <p:ph type="title"/>
          </p:nvPr>
        </p:nvSpPr>
        <p:spPr>
          <a:xfrm>
            <a:off x="132714" y="0"/>
            <a:ext cx="10515600" cy="1325563"/>
          </a:xfrm>
        </p:spPr>
        <p:txBody>
          <a:bodyPr/>
          <a:lstStyle/>
          <a:p>
            <a:r>
              <a:rPr lang="en-GB" dirty="0" err="1"/>
              <a:t>NuVasive</a:t>
            </a:r>
            <a:r>
              <a:rPr lang="en-GB" dirty="0"/>
              <a:t> MAGEC Spinal Deformity System</a:t>
            </a:r>
          </a:p>
        </p:txBody>
      </p:sp>
      <p:sp>
        <p:nvSpPr>
          <p:cNvPr id="3" name="Content Placeholder 2">
            <a:extLst>
              <a:ext uri="{FF2B5EF4-FFF2-40B4-BE49-F238E27FC236}">
                <a16:creationId xmlns:a16="http://schemas.microsoft.com/office/drawing/2014/main" id="{EA98B617-7663-10A9-525F-EA5F32037667}"/>
              </a:ext>
            </a:extLst>
          </p:cNvPr>
          <p:cNvSpPr>
            <a:spLocks noGrp="1"/>
          </p:cNvSpPr>
          <p:nvPr>
            <p:ph idx="1"/>
          </p:nvPr>
        </p:nvSpPr>
        <p:spPr>
          <a:xfrm>
            <a:off x="132714" y="1154906"/>
            <a:ext cx="7507605" cy="4351338"/>
          </a:xfrm>
        </p:spPr>
        <p:txBody>
          <a:bodyPr>
            <a:noAutofit/>
          </a:bodyPr>
          <a:lstStyle/>
          <a:p>
            <a:r>
              <a:rPr lang="en-GB" sz="2400" dirty="0"/>
              <a:t>Spinal Distraction Rods designed for early onset scoliosis patients.</a:t>
            </a:r>
          </a:p>
          <a:p>
            <a:r>
              <a:rPr lang="en-GB" sz="2400" dirty="0"/>
              <a:t>First CE Mark approved in 2009 whilst under Ellipse Technologies</a:t>
            </a:r>
          </a:p>
          <a:p>
            <a:r>
              <a:rPr lang="en-GB" sz="2400" dirty="0"/>
              <a:t>Taken over by </a:t>
            </a:r>
            <a:r>
              <a:rPr lang="en-GB" sz="2400" dirty="0" err="1"/>
              <a:t>NuVasive</a:t>
            </a:r>
            <a:r>
              <a:rPr lang="en-GB" sz="2400" dirty="0"/>
              <a:t> in 2016.</a:t>
            </a:r>
          </a:p>
          <a:p>
            <a:r>
              <a:rPr lang="en-GB" sz="2400" dirty="0"/>
              <a:t>MHRA requested that </a:t>
            </a:r>
            <a:r>
              <a:rPr lang="en-GB" sz="2400" dirty="0" err="1"/>
              <a:t>NuVasive</a:t>
            </a:r>
            <a:r>
              <a:rPr lang="en-GB" sz="2400" dirty="0"/>
              <a:t> suspend supply of MAGEC to UK in 2020 – led to suspension of CE mark in March 2021. </a:t>
            </a:r>
          </a:p>
          <a:p>
            <a:r>
              <a:rPr lang="en-GB" sz="2400" dirty="0"/>
              <a:t>CE mark reinstated in November 2021 but MHRA have yet to review their position in UK.</a:t>
            </a:r>
          </a:p>
        </p:txBody>
      </p:sp>
      <p:pic>
        <p:nvPicPr>
          <p:cNvPr id="4" name="Picture 3">
            <a:extLst>
              <a:ext uri="{FF2B5EF4-FFF2-40B4-BE49-F238E27FC236}">
                <a16:creationId xmlns:a16="http://schemas.microsoft.com/office/drawing/2014/main" id="{7C84F565-55BB-DD6E-E469-C4C7499C69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2341" y="2713592"/>
            <a:ext cx="4346944" cy="1706007"/>
          </a:xfrm>
          <a:prstGeom prst="rect">
            <a:avLst/>
          </a:prstGeom>
        </p:spPr>
      </p:pic>
    </p:spTree>
    <p:extLst>
      <p:ext uri="{BB962C8B-B14F-4D97-AF65-F5344CB8AC3E}">
        <p14:creationId xmlns:p14="http://schemas.microsoft.com/office/powerpoint/2010/main" val="2817258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4DDE6-FF18-722F-D60F-2C647F568A7F}"/>
              </a:ext>
            </a:extLst>
          </p:cNvPr>
          <p:cNvSpPr>
            <a:spLocks noGrp="1"/>
          </p:cNvSpPr>
          <p:nvPr>
            <p:ph type="title"/>
          </p:nvPr>
        </p:nvSpPr>
        <p:spPr>
          <a:xfrm>
            <a:off x="228600" y="0"/>
            <a:ext cx="10515600" cy="1325563"/>
          </a:xfrm>
        </p:spPr>
        <p:txBody>
          <a:bodyPr/>
          <a:lstStyle/>
          <a:p>
            <a:r>
              <a:rPr lang="en-GB" dirty="0" err="1"/>
              <a:t>NuVasive</a:t>
            </a:r>
            <a:r>
              <a:rPr lang="en-GB" dirty="0"/>
              <a:t> MAGEC Spinal Deformity System</a:t>
            </a:r>
          </a:p>
        </p:txBody>
      </p:sp>
      <p:sp>
        <p:nvSpPr>
          <p:cNvPr id="3" name="Content Placeholder 2">
            <a:extLst>
              <a:ext uri="{FF2B5EF4-FFF2-40B4-BE49-F238E27FC236}">
                <a16:creationId xmlns:a16="http://schemas.microsoft.com/office/drawing/2014/main" id="{ACE9C4A4-F099-E850-0BFB-A168498E8F66}"/>
              </a:ext>
            </a:extLst>
          </p:cNvPr>
          <p:cNvSpPr>
            <a:spLocks noGrp="1"/>
          </p:cNvSpPr>
          <p:nvPr>
            <p:ph idx="1"/>
          </p:nvPr>
        </p:nvSpPr>
        <p:spPr>
          <a:xfrm>
            <a:off x="308811" y="1873751"/>
            <a:ext cx="8065168" cy="4351338"/>
          </a:xfrm>
        </p:spPr>
        <p:txBody>
          <a:bodyPr>
            <a:normAutofit lnSpcReduction="10000"/>
          </a:bodyPr>
          <a:lstStyle/>
          <a:p>
            <a:r>
              <a:rPr lang="en-GB" dirty="0"/>
              <a:t>Either single or dual titanium rods may be implanted. </a:t>
            </a:r>
          </a:p>
          <a:p>
            <a:r>
              <a:rPr lang="en-GB" dirty="0"/>
              <a:t>Rods have an expansion device in their mid-portions containing a ratchet apparatus moved by internal neodymium magnets -lengthened using an external magnetic remote controller (ERC) placed over the spine (Outpatient Procedure).</a:t>
            </a:r>
          </a:p>
          <a:p>
            <a:r>
              <a:rPr lang="en-GB" dirty="0"/>
              <a:t>MR Conditional:</a:t>
            </a:r>
          </a:p>
          <a:p>
            <a:pPr lvl="1"/>
            <a:r>
              <a:rPr lang="en-GB" dirty="0"/>
              <a:t>1.5 T</a:t>
            </a:r>
          </a:p>
          <a:p>
            <a:pPr lvl="1"/>
            <a:r>
              <a:rPr lang="en-GB" dirty="0"/>
              <a:t>Max SAR of 0.5 W/kg</a:t>
            </a:r>
          </a:p>
          <a:p>
            <a:pPr lvl="1"/>
            <a:r>
              <a:rPr lang="en-GB" dirty="0"/>
              <a:t>Max Field Gradient of 30 T/m</a:t>
            </a:r>
          </a:p>
          <a:p>
            <a:endParaRPr lang="en-GB" dirty="0"/>
          </a:p>
        </p:txBody>
      </p:sp>
      <p:pic>
        <p:nvPicPr>
          <p:cNvPr id="4" name="Picture 3" descr="A picture containing text, x-ray film, dark&#10;&#10;Description automatically generated">
            <a:extLst>
              <a:ext uri="{FF2B5EF4-FFF2-40B4-BE49-F238E27FC236}">
                <a16:creationId xmlns:a16="http://schemas.microsoft.com/office/drawing/2014/main" id="{FE8FFA03-D410-0B9B-F352-7247CAD40359}"/>
              </a:ext>
            </a:extLst>
          </p:cNvPr>
          <p:cNvPicPr>
            <a:picLocks noChangeAspect="1"/>
          </p:cNvPicPr>
          <p:nvPr/>
        </p:nvPicPr>
        <p:blipFill rotWithShape="1">
          <a:blip r:embed="rId2">
            <a:extLst>
              <a:ext uri="{28A0092B-C50C-407E-A947-70E740481C1C}">
                <a14:useLocalDpi xmlns:a14="http://schemas.microsoft.com/office/drawing/2010/main" val="0"/>
              </a:ext>
            </a:extLst>
          </a:blip>
          <a:srcRect b="14340"/>
          <a:stretch/>
        </p:blipFill>
        <p:spPr bwMode="auto">
          <a:xfrm>
            <a:off x="10053831" y="1130465"/>
            <a:ext cx="2061969" cy="2918955"/>
          </a:xfrm>
          <a:prstGeom prst="rect">
            <a:avLst/>
          </a:prstGeom>
          <a:ln>
            <a:noFill/>
          </a:ln>
          <a:extLst>
            <a:ext uri="{53640926-AAD7-44D8-BBD7-CCE9431645EC}">
              <a14:shadowObscured xmlns:a14="http://schemas.microsoft.com/office/drawing/2010/main"/>
            </a:ext>
          </a:extLst>
        </p:spPr>
      </p:pic>
      <p:pic>
        <p:nvPicPr>
          <p:cNvPr id="4098" name="Picture 2" descr="MAGEC: treating scoliosis non-invasively with magnets | Scoliosis,  Scoliosis treatment, Kids health">
            <a:extLst>
              <a:ext uri="{FF2B5EF4-FFF2-40B4-BE49-F238E27FC236}">
                <a16:creationId xmlns:a16="http://schemas.microsoft.com/office/drawing/2014/main" id="{EEAA40E8-2F45-12B8-EE8D-C33B8F82BB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1473" y="4124960"/>
            <a:ext cx="3970527" cy="2649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149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1DA09-BCA5-353D-C5F3-A529C142407C}"/>
              </a:ext>
            </a:extLst>
          </p:cNvPr>
          <p:cNvSpPr>
            <a:spLocks noGrp="1"/>
          </p:cNvSpPr>
          <p:nvPr>
            <p:ph type="title"/>
          </p:nvPr>
        </p:nvSpPr>
        <p:spPr/>
        <p:txBody>
          <a:bodyPr/>
          <a:lstStyle/>
          <a:p>
            <a:r>
              <a:rPr lang="en-GB" dirty="0"/>
              <a:t>Conclusions</a:t>
            </a:r>
          </a:p>
        </p:txBody>
      </p:sp>
      <p:sp>
        <p:nvSpPr>
          <p:cNvPr id="3" name="Content Placeholder 2">
            <a:extLst>
              <a:ext uri="{FF2B5EF4-FFF2-40B4-BE49-F238E27FC236}">
                <a16:creationId xmlns:a16="http://schemas.microsoft.com/office/drawing/2014/main" id="{0EF367B3-9A64-C7BF-882F-C31F5DD9CD74}"/>
              </a:ext>
            </a:extLst>
          </p:cNvPr>
          <p:cNvSpPr>
            <a:spLocks noGrp="1"/>
          </p:cNvSpPr>
          <p:nvPr>
            <p:ph idx="1"/>
          </p:nvPr>
        </p:nvSpPr>
        <p:spPr>
          <a:xfrm>
            <a:off x="838200" y="1560352"/>
            <a:ext cx="10515600" cy="4616611"/>
          </a:xfrm>
        </p:spPr>
        <p:txBody>
          <a:bodyPr>
            <a:normAutofit lnSpcReduction="10000"/>
          </a:bodyPr>
          <a:lstStyle/>
          <a:p>
            <a:r>
              <a:rPr lang="en-GB" dirty="0"/>
              <a:t>Information on four non-invasively expandable orthopaedic implant has been collated</a:t>
            </a:r>
          </a:p>
          <a:p>
            <a:r>
              <a:rPr lang="en-GB" dirty="0"/>
              <a:t>Schematic images, x-rays and picture of extension kit as well as information on the market availability of these products have been provided to help radiographers and technologists exclude the presence of these implants for their patients</a:t>
            </a:r>
          </a:p>
          <a:p>
            <a:r>
              <a:rPr lang="en-GB" dirty="0"/>
              <a:t>Where the presence of these implants has been confirmed. We hope information provided here can help inform risk-benefit assessments</a:t>
            </a:r>
          </a:p>
          <a:p>
            <a:r>
              <a:rPr lang="en-GB" dirty="0"/>
              <a:t>If you scan a patient with one the MR Unsafe or Unlabelled devices, please let us know via MOSAES (</a:t>
            </a:r>
            <a:r>
              <a:rPr lang="en-GB" dirty="0">
                <a:hlinkClick r:id="rId2"/>
              </a:rPr>
              <a:t>https://www.mriphysics.scot.nhs.uk/mosaes/</a:t>
            </a:r>
            <a:r>
              <a:rPr lang="en-GB" dirty="0"/>
              <a:t>)</a:t>
            </a:r>
          </a:p>
          <a:p>
            <a:endParaRPr lang="en-GB" dirty="0"/>
          </a:p>
          <a:p>
            <a:pPr lvl="1"/>
            <a:endParaRPr lang="en-GB" dirty="0"/>
          </a:p>
        </p:txBody>
      </p:sp>
    </p:spTree>
    <p:extLst>
      <p:ext uri="{BB962C8B-B14F-4D97-AF65-F5344CB8AC3E}">
        <p14:creationId xmlns:p14="http://schemas.microsoft.com/office/powerpoint/2010/main" val="333794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BD4CA-320F-BC29-9033-CE339CBAD189}"/>
              </a:ext>
            </a:extLst>
          </p:cNvPr>
          <p:cNvSpPr>
            <a:spLocks noGrp="1"/>
          </p:cNvSpPr>
          <p:nvPr>
            <p:ph type="title"/>
          </p:nvPr>
        </p:nvSpPr>
        <p:spPr/>
        <p:txBody>
          <a:bodyPr/>
          <a:lstStyle/>
          <a:p>
            <a:r>
              <a:rPr lang="en-GB" dirty="0"/>
              <a:t>Background</a:t>
            </a:r>
          </a:p>
        </p:txBody>
      </p:sp>
      <p:sp>
        <p:nvSpPr>
          <p:cNvPr id="3" name="Content Placeholder 2">
            <a:extLst>
              <a:ext uri="{FF2B5EF4-FFF2-40B4-BE49-F238E27FC236}">
                <a16:creationId xmlns:a16="http://schemas.microsoft.com/office/drawing/2014/main" id="{C48D5026-84C2-FAC3-65DF-F06A371142D6}"/>
              </a:ext>
            </a:extLst>
          </p:cNvPr>
          <p:cNvSpPr>
            <a:spLocks noGrp="1"/>
          </p:cNvSpPr>
          <p:nvPr>
            <p:ph idx="1"/>
          </p:nvPr>
        </p:nvSpPr>
        <p:spPr/>
        <p:txBody>
          <a:bodyPr>
            <a:normAutofit fontScale="85000" lnSpcReduction="20000"/>
          </a:bodyPr>
          <a:lstStyle/>
          <a:p>
            <a:r>
              <a:rPr lang="en-GB" dirty="0"/>
              <a:t>NHS GGC’s generic implant safety procedure (GISP) for orthopaedic implants covers fixed, passive, internal orthopaedic implants. </a:t>
            </a:r>
          </a:p>
          <a:p>
            <a:r>
              <a:rPr lang="en-GB" dirty="0"/>
              <a:t>For a fuller description, see the MRI physics website </a:t>
            </a:r>
          </a:p>
          <a:p>
            <a:pPr lvl="1"/>
            <a:r>
              <a:rPr lang="en-GB" dirty="0">
                <a:hlinkClick r:id="rId2"/>
              </a:rPr>
              <a:t>www.mriphysics.scot.nhs.uk/implant-safety-policies/fixed-internal-orthopaedic-implants</a:t>
            </a:r>
            <a:r>
              <a:rPr lang="en-GB" dirty="0"/>
              <a:t>	</a:t>
            </a:r>
          </a:p>
          <a:p>
            <a:r>
              <a:rPr lang="en-GB" dirty="0"/>
              <a:t>This policy excludes non-invasively expandable orthopaedic (NEO) implants. </a:t>
            </a:r>
          </a:p>
          <a:p>
            <a:r>
              <a:rPr lang="en-GB" dirty="0"/>
              <a:t>NEO implants have a dynamic capability and when coupled to an external power source these implants can be expanded without the need for surgical intervention. Some of the implants have magnetic components and some have springs which are all ferrous.  </a:t>
            </a:r>
          </a:p>
          <a:p>
            <a:r>
              <a:rPr lang="en-GB" dirty="0"/>
              <a:t>This raises the practical problem of confirming whether a patient’s orthopaedic implant is a passive orthopaedic implant such that one would be confident to apply the fixed, internal, passive policy orthopaedic implant policy and allow an MR scan to proceed</a:t>
            </a:r>
          </a:p>
          <a:p>
            <a:endParaRPr lang="en-GB" dirty="0"/>
          </a:p>
          <a:p>
            <a:endParaRPr lang="en-GB" dirty="0"/>
          </a:p>
        </p:txBody>
      </p:sp>
    </p:spTree>
    <p:extLst>
      <p:ext uri="{BB962C8B-B14F-4D97-AF65-F5344CB8AC3E}">
        <p14:creationId xmlns:p14="http://schemas.microsoft.com/office/powerpoint/2010/main" val="922193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BD4CA-320F-BC29-9033-CE339CBAD189}"/>
              </a:ext>
            </a:extLst>
          </p:cNvPr>
          <p:cNvSpPr>
            <a:spLocks noGrp="1"/>
          </p:cNvSpPr>
          <p:nvPr>
            <p:ph type="title"/>
          </p:nvPr>
        </p:nvSpPr>
        <p:spPr/>
        <p:txBody>
          <a:bodyPr/>
          <a:lstStyle/>
          <a:p>
            <a:r>
              <a:rPr lang="en-GB" dirty="0"/>
              <a:t>Background</a:t>
            </a:r>
          </a:p>
        </p:txBody>
      </p:sp>
      <p:sp>
        <p:nvSpPr>
          <p:cNvPr id="3" name="Content Placeholder 2">
            <a:extLst>
              <a:ext uri="{FF2B5EF4-FFF2-40B4-BE49-F238E27FC236}">
                <a16:creationId xmlns:a16="http://schemas.microsoft.com/office/drawing/2014/main" id="{C48D5026-84C2-FAC3-65DF-F06A371142D6}"/>
              </a:ext>
            </a:extLst>
          </p:cNvPr>
          <p:cNvSpPr>
            <a:spLocks noGrp="1"/>
          </p:cNvSpPr>
          <p:nvPr>
            <p:ph idx="1"/>
          </p:nvPr>
        </p:nvSpPr>
        <p:spPr/>
        <p:txBody>
          <a:bodyPr>
            <a:normAutofit/>
          </a:bodyPr>
          <a:lstStyle/>
          <a:p>
            <a:r>
              <a:rPr lang="en-GB" dirty="0"/>
              <a:t>Here we present information on 4 NEO implants</a:t>
            </a:r>
          </a:p>
          <a:p>
            <a:r>
              <a:rPr lang="en-GB" dirty="0"/>
              <a:t>The intension is to provide information that will help the MR radiographer or technologist to exclude the presence of one of the NEO implants </a:t>
            </a:r>
          </a:p>
          <a:p>
            <a:r>
              <a:rPr lang="en-GB" dirty="0"/>
              <a:t>The aim is to ensure no patient is unnecessarily rejected or delayed from having their MR scan due concerns that a patient’s orthopaedic implant is an NEO implant</a:t>
            </a:r>
          </a:p>
          <a:p>
            <a:r>
              <a:rPr lang="en-GB" dirty="0"/>
              <a:t>It is up to local sites and individual to assess the risk and benefits to any individual patient and determine their own approach to reviewing this information and their own local sources of information</a:t>
            </a:r>
          </a:p>
          <a:p>
            <a:endParaRPr lang="en-GB" dirty="0"/>
          </a:p>
          <a:p>
            <a:endParaRPr lang="en-GB" dirty="0"/>
          </a:p>
        </p:txBody>
      </p:sp>
    </p:spTree>
    <p:extLst>
      <p:ext uri="{BB962C8B-B14F-4D97-AF65-F5344CB8AC3E}">
        <p14:creationId xmlns:p14="http://schemas.microsoft.com/office/powerpoint/2010/main" val="3753151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BD4CA-320F-BC29-9033-CE339CBAD189}"/>
              </a:ext>
            </a:extLst>
          </p:cNvPr>
          <p:cNvSpPr>
            <a:spLocks noGrp="1"/>
          </p:cNvSpPr>
          <p:nvPr>
            <p:ph type="title"/>
          </p:nvPr>
        </p:nvSpPr>
        <p:spPr/>
        <p:txBody>
          <a:bodyPr/>
          <a:lstStyle/>
          <a:p>
            <a:r>
              <a:rPr lang="en-GB" dirty="0"/>
              <a:t>Background</a:t>
            </a:r>
          </a:p>
        </p:txBody>
      </p:sp>
      <p:sp>
        <p:nvSpPr>
          <p:cNvPr id="3" name="Content Placeholder 2">
            <a:extLst>
              <a:ext uri="{FF2B5EF4-FFF2-40B4-BE49-F238E27FC236}">
                <a16:creationId xmlns:a16="http://schemas.microsoft.com/office/drawing/2014/main" id="{C48D5026-84C2-FAC3-65DF-F06A371142D6}"/>
              </a:ext>
            </a:extLst>
          </p:cNvPr>
          <p:cNvSpPr>
            <a:spLocks noGrp="1"/>
          </p:cNvSpPr>
          <p:nvPr>
            <p:ph idx="1"/>
          </p:nvPr>
        </p:nvSpPr>
        <p:spPr/>
        <p:txBody>
          <a:bodyPr>
            <a:normAutofit/>
          </a:bodyPr>
          <a:lstStyle/>
          <a:p>
            <a:r>
              <a:rPr lang="en-GB" dirty="0"/>
              <a:t>Traditional expandable orthopaedic implants are lengthened via surgery.</a:t>
            </a:r>
          </a:p>
          <a:p>
            <a:r>
              <a:rPr lang="en-GB" dirty="0"/>
              <a:t>However, there are a small number of orthopaedic implants that allow non-invasive expansion by an external power source</a:t>
            </a:r>
          </a:p>
          <a:p>
            <a:r>
              <a:rPr lang="en-GB" dirty="0"/>
              <a:t>These implants are typically used in paediatric cases and cases of younger adults, where the benefit of the implant is that it can ‘grow’ or expand as the patient grows without the need for further surgical intervention.</a:t>
            </a:r>
          </a:p>
          <a:p>
            <a:endParaRPr lang="en-GB" dirty="0"/>
          </a:p>
          <a:p>
            <a:endParaRPr lang="en-GB" dirty="0"/>
          </a:p>
        </p:txBody>
      </p:sp>
    </p:spTree>
    <p:extLst>
      <p:ext uri="{BB962C8B-B14F-4D97-AF65-F5344CB8AC3E}">
        <p14:creationId xmlns:p14="http://schemas.microsoft.com/office/powerpoint/2010/main" val="1539385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CA3EA-5591-6A46-B1DA-03409AEBF701}"/>
              </a:ext>
            </a:extLst>
          </p:cNvPr>
          <p:cNvSpPr>
            <a:spLocks noGrp="1"/>
          </p:cNvSpPr>
          <p:nvPr>
            <p:ph type="title"/>
          </p:nvPr>
        </p:nvSpPr>
        <p:spPr/>
        <p:txBody>
          <a:bodyPr/>
          <a:lstStyle/>
          <a:p>
            <a:r>
              <a:rPr lang="en-GB" dirty="0"/>
              <a:t>REPIPHYSIS Expandable Prosthesis</a:t>
            </a:r>
          </a:p>
        </p:txBody>
      </p:sp>
      <p:sp>
        <p:nvSpPr>
          <p:cNvPr id="3" name="Content Placeholder 2">
            <a:extLst>
              <a:ext uri="{FF2B5EF4-FFF2-40B4-BE49-F238E27FC236}">
                <a16:creationId xmlns:a16="http://schemas.microsoft.com/office/drawing/2014/main" id="{0C5C7425-0ADD-7889-DD9C-0E35D77B0083}"/>
              </a:ext>
            </a:extLst>
          </p:cNvPr>
          <p:cNvSpPr>
            <a:spLocks noGrp="1"/>
          </p:cNvSpPr>
          <p:nvPr>
            <p:ph idx="1"/>
          </p:nvPr>
        </p:nvSpPr>
        <p:spPr>
          <a:xfrm>
            <a:off x="624840" y="1927225"/>
            <a:ext cx="7137400" cy="4351338"/>
          </a:xfrm>
        </p:spPr>
        <p:txBody>
          <a:bodyPr>
            <a:normAutofit fontScale="92500"/>
          </a:bodyPr>
          <a:lstStyle/>
          <a:p>
            <a:r>
              <a:rPr lang="en-GB" sz="2400" dirty="0"/>
              <a:t>First custom made, non-invasive expandable orthopaedic implant developed and distributed worldwide – limb salvage system for bone sarcoma patients.</a:t>
            </a:r>
          </a:p>
          <a:p>
            <a:pPr marL="0" indent="0">
              <a:buNone/>
            </a:pPr>
            <a:endParaRPr lang="en-GB" sz="2400" dirty="0"/>
          </a:p>
          <a:p>
            <a:r>
              <a:rPr lang="en-GB" sz="2400" dirty="0"/>
              <a:t>Multiple companies have had rights over the design and production (</a:t>
            </a:r>
            <a:r>
              <a:rPr lang="en-GB" sz="2400" dirty="0" err="1"/>
              <a:t>Phenix</a:t>
            </a:r>
            <a:r>
              <a:rPr lang="en-GB" sz="2400" dirty="0"/>
              <a:t> Technologies France, Wright Medical Technologies USA, </a:t>
            </a:r>
            <a:r>
              <a:rPr lang="en-GB" sz="2400" dirty="0" err="1"/>
              <a:t>MicroPort</a:t>
            </a:r>
            <a:r>
              <a:rPr lang="en-GB" sz="2400" dirty="0"/>
              <a:t> Orthopaedics Inc &amp; Onkos Surgical).</a:t>
            </a:r>
          </a:p>
          <a:p>
            <a:pPr marL="0" indent="0">
              <a:buNone/>
            </a:pPr>
            <a:endParaRPr lang="en-GB" sz="2400" dirty="0"/>
          </a:p>
          <a:p>
            <a:r>
              <a:rPr lang="en-GB" sz="2400" dirty="0"/>
              <a:t>We believe the production of this prosthesis has been discontinued though we do not have confirmation of this</a:t>
            </a:r>
          </a:p>
        </p:txBody>
      </p:sp>
      <p:pic>
        <p:nvPicPr>
          <p:cNvPr id="4" name="Picture 3" descr="Diagram&#10;&#10;Description automatically generated">
            <a:extLst>
              <a:ext uri="{FF2B5EF4-FFF2-40B4-BE49-F238E27FC236}">
                <a16:creationId xmlns:a16="http://schemas.microsoft.com/office/drawing/2014/main" id="{D212C76D-92C8-D4E2-F883-EADB1EEB09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544" y="2554288"/>
            <a:ext cx="4435596" cy="2180272"/>
          </a:xfrm>
          <a:prstGeom prst="rect">
            <a:avLst/>
          </a:prstGeom>
        </p:spPr>
      </p:pic>
    </p:spTree>
    <p:extLst>
      <p:ext uri="{BB962C8B-B14F-4D97-AF65-F5344CB8AC3E}">
        <p14:creationId xmlns:p14="http://schemas.microsoft.com/office/powerpoint/2010/main" val="195925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53386-78EA-84C7-47E3-DD28022F2C76}"/>
              </a:ext>
            </a:extLst>
          </p:cNvPr>
          <p:cNvSpPr>
            <a:spLocks noGrp="1"/>
          </p:cNvSpPr>
          <p:nvPr>
            <p:ph type="title"/>
          </p:nvPr>
        </p:nvSpPr>
        <p:spPr/>
        <p:txBody>
          <a:bodyPr/>
          <a:lstStyle/>
          <a:p>
            <a:r>
              <a:rPr lang="en-GB" dirty="0"/>
              <a:t>REPIPHYSIS Expandable Prosthesis</a:t>
            </a:r>
          </a:p>
        </p:txBody>
      </p:sp>
      <p:sp>
        <p:nvSpPr>
          <p:cNvPr id="3" name="Content Placeholder 2">
            <a:extLst>
              <a:ext uri="{FF2B5EF4-FFF2-40B4-BE49-F238E27FC236}">
                <a16:creationId xmlns:a16="http://schemas.microsoft.com/office/drawing/2014/main" id="{DDCAD214-0FC4-1166-4198-A9B883A590A1}"/>
              </a:ext>
            </a:extLst>
          </p:cNvPr>
          <p:cNvSpPr>
            <a:spLocks noGrp="1"/>
          </p:cNvSpPr>
          <p:nvPr>
            <p:ph idx="1"/>
          </p:nvPr>
        </p:nvSpPr>
        <p:spPr>
          <a:xfrm>
            <a:off x="444617" y="1825625"/>
            <a:ext cx="7815463" cy="4351338"/>
          </a:xfrm>
        </p:spPr>
        <p:txBody>
          <a:bodyPr>
            <a:normAutofit fontScale="92500" lnSpcReduction="10000"/>
          </a:bodyPr>
          <a:lstStyle/>
          <a:p>
            <a:r>
              <a:rPr lang="en-GB" dirty="0"/>
              <a:t>An external magnetic field induces heat within the locking mechanism; prosthesis expands via the expelling force of a compressed spring. </a:t>
            </a:r>
          </a:p>
          <a:p>
            <a:endParaRPr lang="en-GB" dirty="0"/>
          </a:p>
          <a:p>
            <a:r>
              <a:rPr lang="en-GB" dirty="0"/>
              <a:t>We do not have formal MR safety labelling information so we deem this device MR Unlabelled</a:t>
            </a:r>
          </a:p>
          <a:p>
            <a:endParaRPr lang="en-GB" dirty="0"/>
          </a:p>
          <a:p>
            <a:r>
              <a:rPr lang="en-GB" dirty="0"/>
              <a:t>Testing of the prosthesis under MRI at 1.5 T caused no measurable change in prosthesis length or significant temperature rises.</a:t>
            </a:r>
          </a:p>
          <a:p>
            <a:r>
              <a:rPr lang="en-GB" dirty="0"/>
              <a:t>Appears to be safe to scan under 1.5 T</a:t>
            </a:r>
          </a:p>
        </p:txBody>
      </p:sp>
      <p:pic>
        <p:nvPicPr>
          <p:cNvPr id="1026" name="Picture 2" descr="A comparison of function after limb salvage with non-invasive expandable or  modular prostheses in children - European Journal of Cancer">
            <a:extLst>
              <a:ext uri="{FF2B5EF4-FFF2-40B4-BE49-F238E27FC236}">
                <a16:creationId xmlns:a16="http://schemas.microsoft.com/office/drawing/2014/main" id="{FDA672F4-1FB8-D486-D1DD-4B75BB4F44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165"/>
          <a:stretch/>
        </p:blipFill>
        <p:spPr bwMode="auto">
          <a:xfrm>
            <a:off x="8971279" y="638334"/>
            <a:ext cx="2839633" cy="30591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black, white&#10;&#10;Description automatically generated">
            <a:extLst>
              <a:ext uri="{FF2B5EF4-FFF2-40B4-BE49-F238E27FC236}">
                <a16:creationId xmlns:a16="http://schemas.microsoft.com/office/drawing/2014/main" id="{3DD072AC-4145-E5E2-3F6D-1AD63AD067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2816" y="3832417"/>
            <a:ext cx="3878305" cy="2868103"/>
          </a:xfrm>
          <a:prstGeom prst="rect">
            <a:avLst/>
          </a:prstGeom>
        </p:spPr>
      </p:pic>
    </p:spTree>
    <p:extLst>
      <p:ext uri="{BB962C8B-B14F-4D97-AF65-F5344CB8AC3E}">
        <p14:creationId xmlns:p14="http://schemas.microsoft.com/office/powerpoint/2010/main" val="1838530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91D25-9584-E656-FCC6-0B3E14FE205F}"/>
              </a:ext>
            </a:extLst>
          </p:cNvPr>
          <p:cNvSpPr>
            <a:spLocks noGrp="1"/>
          </p:cNvSpPr>
          <p:nvPr>
            <p:ph type="title"/>
          </p:nvPr>
        </p:nvSpPr>
        <p:spPr>
          <a:xfrm>
            <a:off x="838200" y="365126"/>
            <a:ext cx="10515600" cy="966196"/>
          </a:xfrm>
        </p:spPr>
        <p:txBody>
          <a:bodyPr/>
          <a:lstStyle/>
          <a:p>
            <a:r>
              <a:rPr lang="en-GB" dirty="0"/>
              <a:t>Stanmore JTS Extendible Implant</a:t>
            </a:r>
          </a:p>
        </p:txBody>
      </p:sp>
      <p:sp>
        <p:nvSpPr>
          <p:cNvPr id="3" name="Content Placeholder 2">
            <a:extLst>
              <a:ext uri="{FF2B5EF4-FFF2-40B4-BE49-F238E27FC236}">
                <a16:creationId xmlns:a16="http://schemas.microsoft.com/office/drawing/2014/main" id="{B5B5C82F-FF4E-7C00-1B84-97453E78EC80}"/>
              </a:ext>
            </a:extLst>
          </p:cNvPr>
          <p:cNvSpPr>
            <a:spLocks noGrp="1"/>
          </p:cNvSpPr>
          <p:nvPr>
            <p:ph idx="1"/>
          </p:nvPr>
        </p:nvSpPr>
        <p:spPr>
          <a:xfrm>
            <a:off x="838200" y="1825625"/>
            <a:ext cx="6204284" cy="4351338"/>
          </a:xfrm>
        </p:spPr>
        <p:txBody>
          <a:bodyPr>
            <a:normAutofit lnSpcReduction="10000"/>
          </a:bodyPr>
          <a:lstStyle/>
          <a:p>
            <a:r>
              <a:rPr lang="en-GB" dirty="0"/>
              <a:t>Custom-built prosthesis for limb lengthening in bone sarcoma patients.</a:t>
            </a:r>
          </a:p>
          <a:p>
            <a:r>
              <a:rPr lang="en-GB" dirty="0"/>
              <a:t>Currently developed and built in UK by Stanmore Implants Worldwide Ltd (owned by Stryker Corporation) – first patient in 2002.</a:t>
            </a:r>
          </a:p>
          <a:p>
            <a:r>
              <a:rPr lang="en-GB" dirty="0"/>
              <a:t>Consists of 2 titanium shafts connected by a gearbox – external rotating magnet rotates internal permanent magnet to extend prosthesis.</a:t>
            </a:r>
          </a:p>
          <a:p>
            <a:r>
              <a:rPr lang="en-GB" dirty="0"/>
              <a:t>JTS Implant labelled as MR Unsafe.</a:t>
            </a:r>
          </a:p>
        </p:txBody>
      </p:sp>
      <p:pic>
        <p:nvPicPr>
          <p:cNvPr id="2050" name="Picture 2" descr="Expandable Implant Helps Young Patient Retain Function After Resection of  Femoral Osteosarcoma – Consult QD">
            <a:extLst>
              <a:ext uri="{FF2B5EF4-FFF2-40B4-BE49-F238E27FC236}">
                <a16:creationId xmlns:a16="http://schemas.microsoft.com/office/drawing/2014/main" id="{4A9922F8-0753-7844-4344-2C39FAE3DD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572"/>
          <a:stretch/>
        </p:blipFill>
        <p:spPr bwMode="auto">
          <a:xfrm>
            <a:off x="8878239" y="4619918"/>
            <a:ext cx="2575327" cy="21895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iagram, engineering drawing&#10;&#10;Description automatically generated">
            <a:extLst>
              <a:ext uri="{FF2B5EF4-FFF2-40B4-BE49-F238E27FC236}">
                <a16:creationId xmlns:a16="http://schemas.microsoft.com/office/drawing/2014/main" id="{5B8E1E01-EBDC-D07D-11B5-6D88C069279C}"/>
              </a:ext>
            </a:extLst>
          </p:cNvPr>
          <p:cNvPicPr>
            <a:picLocks noChangeAspect="1"/>
          </p:cNvPicPr>
          <p:nvPr/>
        </p:nvPicPr>
        <p:blipFill rotWithShape="1">
          <a:blip r:embed="rId3">
            <a:extLst>
              <a:ext uri="{28A0092B-C50C-407E-A947-70E740481C1C}">
                <a14:useLocalDpi xmlns:a14="http://schemas.microsoft.com/office/drawing/2010/main" val="0"/>
              </a:ext>
            </a:extLst>
          </a:blip>
          <a:srcRect b="61358"/>
          <a:stretch/>
        </p:blipFill>
        <p:spPr bwMode="auto">
          <a:xfrm>
            <a:off x="7640320" y="2751116"/>
            <a:ext cx="4335144" cy="966196"/>
          </a:xfrm>
          <a:prstGeom prst="rect">
            <a:avLst/>
          </a:prstGeom>
          <a:noFill/>
          <a:ln>
            <a:noFill/>
          </a:ln>
        </p:spPr>
      </p:pic>
      <p:pic>
        <p:nvPicPr>
          <p:cNvPr id="6" name="Picture 5">
            <a:extLst>
              <a:ext uri="{FF2B5EF4-FFF2-40B4-BE49-F238E27FC236}">
                <a16:creationId xmlns:a16="http://schemas.microsoft.com/office/drawing/2014/main" id="{593E5F26-DE17-7407-41D2-658612810D7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70936" y="134303"/>
            <a:ext cx="1394967" cy="2622569"/>
          </a:xfrm>
          <a:prstGeom prst="rect">
            <a:avLst/>
          </a:prstGeom>
          <a:noFill/>
          <a:ln>
            <a:noFill/>
          </a:ln>
        </p:spPr>
      </p:pic>
      <p:pic>
        <p:nvPicPr>
          <p:cNvPr id="7" name="Picture 6" descr="A close-up of a bone&#10;&#10;Description automatically generated with low confidence">
            <a:extLst>
              <a:ext uri="{FF2B5EF4-FFF2-40B4-BE49-F238E27FC236}">
                <a16:creationId xmlns:a16="http://schemas.microsoft.com/office/drawing/2014/main" id="{A4B90328-866F-44FD-4A55-FA7BD3EFDBE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47681" y="141001"/>
            <a:ext cx="1614488" cy="2610115"/>
          </a:xfrm>
          <a:prstGeom prst="rect">
            <a:avLst/>
          </a:prstGeom>
          <a:noFill/>
          <a:ln>
            <a:noFill/>
          </a:ln>
        </p:spPr>
      </p:pic>
      <p:pic>
        <p:nvPicPr>
          <p:cNvPr id="8" name="Picture 7" descr="Diagram, engineering drawing&#10;&#10;Description automatically generated">
            <a:extLst>
              <a:ext uri="{FF2B5EF4-FFF2-40B4-BE49-F238E27FC236}">
                <a16:creationId xmlns:a16="http://schemas.microsoft.com/office/drawing/2014/main" id="{ED76AC58-F780-DD2A-1451-3FB95AC933D0}"/>
              </a:ext>
            </a:extLst>
          </p:cNvPr>
          <p:cNvPicPr>
            <a:picLocks noChangeAspect="1"/>
          </p:cNvPicPr>
          <p:nvPr/>
        </p:nvPicPr>
        <p:blipFill rotWithShape="1">
          <a:blip r:embed="rId3">
            <a:extLst>
              <a:ext uri="{28A0092B-C50C-407E-A947-70E740481C1C}">
                <a14:useLocalDpi xmlns:a14="http://schemas.microsoft.com/office/drawing/2010/main" val="0"/>
              </a:ext>
            </a:extLst>
          </a:blip>
          <a:srcRect t="56978"/>
          <a:stretch/>
        </p:blipFill>
        <p:spPr bwMode="auto">
          <a:xfrm>
            <a:off x="7739380" y="3563273"/>
            <a:ext cx="4335144" cy="1075712"/>
          </a:xfrm>
          <a:prstGeom prst="rect">
            <a:avLst/>
          </a:prstGeom>
          <a:noFill/>
          <a:ln>
            <a:noFill/>
          </a:ln>
        </p:spPr>
      </p:pic>
    </p:spTree>
    <p:extLst>
      <p:ext uri="{BB962C8B-B14F-4D97-AF65-F5344CB8AC3E}">
        <p14:creationId xmlns:p14="http://schemas.microsoft.com/office/powerpoint/2010/main" val="881040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62910-078F-D7E6-3078-FA2941A6A31F}"/>
              </a:ext>
            </a:extLst>
          </p:cNvPr>
          <p:cNvSpPr>
            <a:spLocks noGrp="1"/>
          </p:cNvSpPr>
          <p:nvPr>
            <p:ph type="title"/>
          </p:nvPr>
        </p:nvSpPr>
        <p:spPr/>
        <p:txBody>
          <a:bodyPr/>
          <a:lstStyle/>
          <a:p>
            <a:r>
              <a:rPr lang="en-GB" dirty="0" err="1"/>
              <a:t>NuVasive</a:t>
            </a:r>
            <a:r>
              <a:rPr lang="en-GB" dirty="0"/>
              <a:t> PRECICE Extendable Rod</a:t>
            </a:r>
          </a:p>
        </p:txBody>
      </p:sp>
      <p:sp>
        <p:nvSpPr>
          <p:cNvPr id="3" name="Content Placeholder 2">
            <a:extLst>
              <a:ext uri="{FF2B5EF4-FFF2-40B4-BE49-F238E27FC236}">
                <a16:creationId xmlns:a16="http://schemas.microsoft.com/office/drawing/2014/main" id="{07BE33E7-3204-73BA-7ECD-32D1E976323A}"/>
              </a:ext>
            </a:extLst>
          </p:cNvPr>
          <p:cNvSpPr>
            <a:spLocks noGrp="1"/>
          </p:cNvSpPr>
          <p:nvPr>
            <p:ph idx="1"/>
          </p:nvPr>
        </p:nvSpPr>
        <p:spPr>
          <a:xfrm>
            <a:off x="838200" y="1825625"/>
            <a:ext cx="6883400" cy="4351338"/>
          </a:xfrm>
        </p:spPr>
        <p:txBody>
          <a:bodyPr>
            <a:normAutofit lnSpcReduction="10000"/>
          </a:bodyPr>
          <a:lstStyle/>
          <a:p>
            <a:r>
              <a:rPr lang="en-GB" dirty="0"/>
              <a:t>First produced in 2011 by </a:t>
            </a:r>
            <a:r>
              <a:rPr lang="en-GB" dirty="0" err="1"/>
              <a:t>NuVasive</a:t>
            </a:r>
            <a:r>
              <a:rPr lang="en-GB" dirty="0"/>
              <a:t> USA</a:t>
            </a:r>
          </a:p>
          <a:p>
            <a:pPr marL="0" indent="0">
              <a:buNone/>
            </a:pPr>
            <a:endParaRPr lang="en-GB" dirty="0"/>
          </a:p>
          <a:p>
            <a:r>
              <a:rPr lang="en-GB" dirty="0"/>
              <a:t>Magnetic intramedullary nail made from titanium, aimed at treating patients with limb length discrepancies.</a:t>
            </a:r>
          </a:p>
          <a:p>
            <a:pPr marL="0" indent="0">
              <a:buNone/>
            </a:pPr>
            <a:endParaRPr lang="en-GB" dirty="0"/>
          </a:p>
          <a:p>
            <a:r>
              <a:rPr lang="en-GB" dirty="0"/>
              <a:t>The PRECICE gained CE mark approval for distribution throughout Europe in 2019, followed by a brief suspension and reinstatement of the CE mark in 2021.</a:t>
            </a:r>
          </a:p>
        </p:txBody>
      </p:sp>
      <p:pic>
        <p:nvPicPr>
          <p:cNvPr id="4" name="Picture 3" descr="A picture containing different, tool, several, arranged&#10;&#10;Description automatically generated">
            <a:extLst>
              <a:ext uri="{FF2B5EF4-FFF2-40B4-BE49-F238E27FC236}">
                <a16:creationId xmlns:a16="http://schemas.microsoft.com/office/drawing/2014/main" id="{81C82F83-3E65-941A-9022-0F75EFDA58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55000" y="1899920"/>
            <a:ext cx="3352800" cy="3352800"/>
          </a:xfrm>
          <a:prstGeom prst="rect">
            <a:avLst/>
          </a:prstGeom>
          <a:noFill/>
          <a:ln>
            <a:noFill/>
          </a:ln>
        </p:spPr>
      </p:pic>
    </p:spTree>
    <p:extLst>
      <p:ext uri="{BB962C8B-B14F-4D97-AF65-F5344CB8AC3E}">
        <p14:creationId xmlns:p14="http://schemas.microsoft.com/office/powerpoint/2010/main" val="320953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A248F-55E4-2934-7F35-0FC0B3AD08AE}"/>
              </a:ext>
            </a:extLst>
          </p:cNvPr>
          <p:cNvSpPr>
            <a:spLocks noGrp="1"/>
          </p:cNvSpPr>
          <p:nvPr>
            <p:ph type="title"/>
          </p:nvPr>
        </p:nvSpPr>
        <p:spPr>
          <a:xfrm>
            <a:off x="510540" y="30198"/>
            <a:ext cx="10515600" cy="1325563"/>
          </a:xfrm>
        </p:spPr>
        <p:txBody>
          <a:bodyPr/>
          <a:lstStyle/>
          <a:p>
            <a:r>
              <a:rPr lang="en-GB" dirty="0" err="1"/>
              <a:t>NuVasive</a:t>
            </a:r>
            <a:r>
              <a:rPr lang="en-GB" dirty="0"/>
              <a:t> PRECICE Extendable Rod</a:t>
            </a:r>
          </a:p>
        </p:txBody>
      </p:sp>
      <p:sp>
        <p:nvSpPr>
          <p:cNvPr id="3" name="Content Placeholder 2">
            <a:extLst>
              <a:ext uri="{FF2B5EF4-FFF2-40B4-BE49-F238E27FC236}">
                <a16:creationId xmlns:a16="http://schemas.microsoft.com/office/drawing/2014/main" id="{58538878-4C82-7423-D5F7-989C8A76B5B0}"/>
              </a:ext>
            </a:extLst>
          </p:cNvPr>
          <p:cNvSpPr>
            <a:spLocks noGrp="1"/>
          </p:cNvSpPr>
          <p:nvPr>
            <p:ph idx="1"/>
          </p:nvPr>
        </p:nvSpPr>
        <p:spPr>
          <a:xfrm>
            <a:off x="307340" y="1429385"/>
            <a:ext cx="7208520" cy="4351338"/>
          </a:xfrm>
        </p:spPr>
        <p:txBody>
          <a:bodyPr>
            <a:noAutofit/>
          </a:bodyPr>
          <a:lstStyle/>
          <a:p>
            <a:r>
              <a:rPr lang="en-GB" sz="2400" dirty="0"/>
              <a:t>Nail contains a rare earth permanent magnet and a mechanical gear shaft that rotates when actuated by a motor driven external remote control (ERC) – lengthens the rod.</a:t>
            </a:r>
          </a:p>
          <a:p>
            <a:r>
              <a:rPr lang="en-GB" sz="2400" dirty="0"/>
              <a:t>Patient lengthens the rod daily using the ERC over a period of a few months – implant usually removed within a year of surgery.</a:t>
            </a:r>
          </a:p>
          <a:p>
            <a:r>
              <a:rPr lang="en-GB" sz="2400" dirty="0"/>
              <a:t>MR Unsafe</a:t>
            </a:r>
          </a:p>
          <a:p>
            <a:r>
              <a:rPr lang="en-GB" sz="2400" dirty="0"/>
              <a:t>Testing shows no considerable distention, increase in temperature or reduction in distraction force post MRI under 1.5 T</a:t>
            </a:r>
          </a:p>
        </p:txBody>
      </p:sp>
      <p:pic>
        <p:nvPicPr>
          <p:cNvPr id="3074" name="Picture 2" descr="Precice Stryde System | LimbplastX Institute">
            <a:extLst>
              <a:ext uri="{FF2B5EF4-FFF2-40B4-BE49-F238E27FC236}">
                <a16:creationId xmlns:a16="http://schemas.microsoft.com/office/drawing/2014/main" id="{51A75487-1C27-F75D-F5CB-9E084A6AE6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39" r="20760"/>
          <a:stretch/>
        </p:blipFill>
        <p:spPr bwMode="auto">
          <a:xfrm>
            <a:off x="7843520" y="4148542"/>
            <a:ext cx="4236720" cy="21633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iagram, schematic&#10;&#10;Description automatically generated">
            <a:extLst>
              <a:ext uri="{FF2B5EF4-FFF2-40B4-BE49-F238E27FC236}">
                <a16:creationId xmlns:a16="http://schemas.microsoft.com/office/drawing/2014/main" id="{76263E63-B147-8312-130C-9D2D33C626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6572" y="902399"/>
            <a:ext cx="2284888" cy="3098895"/>
          </a:xfrm>
          <a:prstGeom prst="rect">
            <a:avLst/>
          </a:prstGeom>
        </p:spPr>
      </p:pic>
    </p:spTree>
    <p:extLst>
      <p:ext uri="{BB962C8B-B14F-4D97-AF65-F5344CB8AC3E}">
        <p14:creationId xmlns:p14="http://schemas.microsoft.com/office/powerpoint/2010/main" val="683681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6BA33DF4305B49952CEC2B46AF73F6" ma:contentTypeVersion="16" ma:contentTypeDescription="Create a new document." ma:contentTypeScope="" ma:versionID="67b45d0c86674b840347a2d6234d215a">
  <xsd:schema xmlns:xsd="http://www.w3.org/2001/XMLSchema" xmlns:xs="http://www.w3.org/2001/XMLSchema" xmlns:p="http://schemas.microsoft.com/office/2006/metadata/properties" xmlns:ns2="63cb0239-ebab-4808-a194-a87b316a2a26" xmlns:ns3="9f9fdc41-4194-4a28-8b41-c3a3aa425457" targetNamespace="http://schemas.microsoft.com/office/2006/metadata/properties" ma:root="true" ma:fieldsID="249cd638f5ee9b24e8623d23706b664a" ns2:_="" ns3:_="">
    <xsd:import namespace="63cb0239-ebab-4808-a194-a87b316a2a26"/>
    <xsd:import namespace="9f9fdc41-4194-4a28-8b41-c3a3aa42545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cb0239-ebab-4808-a194-a87b316a2a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6ac32b6-d060-42fb-93c0-6c46742e1ae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f9fdc41-4194-4a28-8b41-c3a3aa42545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6625e24-b55d-4d65-9435-4bb64cb2410d}" ma:internalName="TaxCatchAll" ma:showField="CatchAllData" ma:web="9f9fdc41-4194-4a28-8b41-c3a3aa4254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3cb0239-ebab-4808-a194-a87b316a2a26">
      <Terms xmlns="http://schemas.microsoft.com/office/infopath/2007/PartnerControls"/>
    </lcf76f155ced4ddcb4097134ff3c332f>
    <TaxCatchAll xmlns="9f9fdc41-4194-4a28-8b41-c3a3aa42545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4B7033-5478-447E-BE39-BDEAA7D0B7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cb0239-ebab-4808-a194-a87b316a2a26"/>
    <ds:schemaRef ds:uri="9f9fdc41-4194-4a28-8b41-c3a3aa4254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EC448F-3CB0-48D6-B988-390609953FB8}">
  <ds:schemaRefs>
    <ds:schemaRef ds:uri="http://schemas.microsoft.com/office/2006/metadata/properties"/>
    <ds:schemaRef ds:uri="http://schemas.microsoft.com/office/infopath/2007/PartnerControls"/>
    <ds:schemaRef ds:uri="63cb0239-ebab-4808-a194-a87b316a2a26"/>
    <ds:schemaRef ds:uri="9f9fdc41-4194-4a28-8b41-c3a3aa425457"/>
  </ds:schemaRefs>
</ds:datastoreItem>
</file>

<file path=customXml/itemProps3.xml><?xml version="1.0" encoding="utf-8"?>
<ds:datastoreItem xmlns:ds="http://schemas.openxmlformats.org/officeDocument/2006/customXml" ds:itemID="{D5F45167-8257-49BB-B77A-90AD335DCC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1372</TotalTime>
  <Words>905</Words>
  <Application>Microsoft Office PowerPoint</Application>
  <PresentationFormat>Widescreen</PresentationFormat>
  <Paragraphs>65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MR safety review of non-Invasive expandable Orthopaedic Implants</vt:lpstr>
      <vt:lpstr>Background</vt:lpstr>
      <vt:lpstr>Background</vt:lpstr>
      <vt:lpstr>Background</vt:lpstr>
      <vt:lpstr>REPIPHYSIS Expandable Prosthesis</vt:lpstr>
      <vt:lpstr>REPIPHYSIS Expandable Prosthesis</vt:lpstr>
      <vt:lpstr>Stanmore JTS Extendible Implant</vt:lpstr>
      <vt:lpstr>NuVasive PRECICE Extendable Rod</vt:lpstr>
      <vt:lpstr>NuVasive PRECICE Extendable Rod</vt:lpstr>
      <vt:lpstr>NuVasive MAGEC Spinal Deformity System</vt:lpstr>
      <vt:lpstr>NuVasive MAGEC Spinal Deformity System</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 Safety: Non-Invasive Expandable Orthopaedic Implants</dc:title>
  <dc:creator>Mcdermott, James</dc:creator>
  <cp:lastModifiedBy>John</cp:lastModifiedBy>
  <cp:revision>9</cp:revision>
  <dcterms:created xsi:type="dcterms:W3CDTF">2022-08-04T12:10:33Z</dcterms:created>
  <dcterms:modified xsi:type="dcterms:W3CDTF">2022-08-24T09:55:52Z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0x010100BE6BA33DF4305B49952CEC2B46AF73F6</vt:lpwstr>
  </property>
</Properties>
</file>