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8784-EB3E-446B-953D-8EFD62047F6D}" type="datetimeFigureOut">
              <a:rPr lang="en-GB" smtClean="0"/>
              <a:pPr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AA3A-64C7-48BB-9F2B-FF5AC2C9F4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en-GB" dirty="0"/>
              <a:t>Non Coronary Vascular Stents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1752600"/>
          </a:xfrm>
        </p:spPr>
        <p:txBody>
          <a:bodyPr/>
          <a:lstStyle/>
          <a:p>
            <a:r>
              <a:rPr lang="en-GB" dirty="0"/>
              <a:t>NHS Scotland GISP</a:t>
            </a:r>
          </a:p>
          <a:p>
            <a:r>
              <a:rPr lang="en-GB" dirty="0"/>
              <a:t>Guidance Recording</a:t>
            </a:r>
          </a:p>
        </p:txBody>
      </p:sp>
      <p:pic>
        <p:nvPicPr>
          <p:cNvPr id="5" name="Picture 4" descr="pngtree-cardiology-dilated-balloon-and-arterial-stent-illustration-png-image_61853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5008" y="3284984"/>
            <a:ext cx="2420888" cy="24208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7984" y="3812847"/>
            <a:ext cx="3791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Authors: Stephen Gandy, John Foster</a:t>
            </a:r>
          </a:p>
          <a:p>
            <a:r>
              <a:rPr lang="en-GB" dirty="0"/>
              <a:t>Medical Physics Review: John Maclean</a:t>
            </a:r>
          </a:p>
          <a:p>
            <a:r>
              <a:rPr lang="en-GB" dirty="0"/>
              <a:t>Radiography Review: Thomas </a:t>
            </a:r>
            <a:r>
              <a:rPr lang="en-GB" dirty="0" err="1"/>
              <a:t>Dockerty</a:t>
            </a:r>
            <a:endParaRPr lang="en-GB" dirty="0"/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355976" y="3789040"/>
            <a:ext cx="396044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2836912"/>
          </a:xfrm>
        </p:spPr>
        <p:txBody>
          <a:bodyPr>
            <a:normAutofit/>
          </a:bodyPr>
          <a:lstStyle/>
          <a:p>
            <a:r>
              <a:rPr lang="en-GB" sz="2400" dirty="0"/>
              <a:t>Overview provided to support the use of an NHS Scotland GISP for scanning of patients who have non-coronary vascular stents (NCVS’s) – i.e. associated with the cardiovascular system away from the heart</a:t>
            </a:r>
          </a:p>
          <a:p>
            <a:r>
              <a:rPr lang="en-GB" sz="2400" dirty="0"/>
              <a:t>The review does not cover coronary stents, and neither does it cover any non-vascular stents (e.g. oesophageal stents)</a:t>
            </a:r>
          </a:p>
        </p:txBody>
      </p:sp>
      <p:pic>
        <p:nvPicPr>
          <p:cNvPr id="16386" name="Picture 2" descr="https://orlandocvi.com/wp-content/uploads/2020/10/periphst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88" y="3789040"/>
            <a:ext cx="2511136" cy="2511136"/>
          </a:xfrm>
          <a:prstGeom prst="rect">
            <a:avLst/>
          </a:prstGeom>
          <a:noFill/>
        </p:spPr>
      </p:pic>
      <p:pic>
        <p:nvPicPr>
          <p:cNvPr id="16388" name="Picture 4" descr="https://cdn.idataresearch.com/wp-content/uploads/2018/07/coronary_stents.jpg"/>
          <p:cNvPicPr>
            <a:picLocks noChangeAspect="1" noChangeArrowheads="1"/>
          </p:cNvPicPr>
          <p:nvPr/>
        </p:nvPicPr>
        <p:blipFill>
          <a:blip r:embed="rId3" cstate="print"/>
          <a:srcRect r="22475"/>
          <a:stretch>
            <a:fillRect/>
          </a:stretch>
        </p:blipFill>
        <p:spPr bwMode="auto">
          <a:xfrm>
            <a:off x="3417690" y="4032274"/>
            <a:ext cx="2594470" cy="1861548"/>
          </a:xfrm>
          <a:prstGeom prst="rect">
            <a:avLst/>
          </a:prstGeom>
          <a:noFill/>
        </p:spPr>
      </p:pic>
      <p:pic>
        <p:nvPicPr>
          <p:cNvPr id="16390" name="Picture 6" descr="Esophageal Stent - TrialExhibits Inc."/>
          <p:cNvPicPr>
            <a:picLocks noChangeAspect="1" noChangeArrowheads="1"/>
          </p:cNvPicPr>
          <p:nvPr/>
        </p:nvPicPr>
        <p:blipFill>
          <a:blip r:embed="rId4" cstate="print"/>
          <a:srcRect t="13418" b="5971"/>
          <a:stretch>
            <a:fillRect/>
          </a:stretch>
        </p:blipFill>
        <p:spPr bwMode="auto">
          <a:xfrm>
            <a:off x="6444208" y="4048676"/>
            <a:ext cx="2232248" cy="1799430"/>
          </a:xfrm>
          <a:prstGeom prst="rect">
            <a:avLst/>
          </a:prstGeom>
          <a:noFill/>
        </p:spPr>
      </p:pic>
      <p:pic>
        <p:nvPicPr>
          <p:cNvPr id="16391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5976664"/>
            <a:ext cx="631895" cy="620688"/>
          </a:xfrm>
          <a:prstGeom prst="rect">
            <a:avLst/>
          </a:prstGeom>
          <a:noFill/>
        </p:spPr>
      </p:pic>
      <p:pic>
        <p:nvPicPr>
          <p:cNvPr id="16393" name="Picture 9" descr="check mark and cross mark icon. Tick symbol in red color. vector  illustration 11193361 Vector Art at Vecteez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594928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9" descr="check mark and cross mark icon. Tick symbol in red color. vector  illustration 11193361 Vector Art at Vecteez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5949280"/>
            <a:ext cx="648072" cy="64807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331236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Can NCVS patients be scanned safely; or any required conditions?</a:t>
            </a:r>
          </a:p>
          <a:p>
            <a:r>
              <a:rPr lang="en-GB" dirty="0"/>
              <a:t>Do the risks associated with NCVS MRI at 1.5T and 3.0T differ?</a:t>
            </a:r>
          </a:p>
          <a:p>
            <a:r>
              <a:rPr lang="en-GB" dirty="0"/>
              <a:t>Would an MRI performed less than 6 weeks after stent implantation be safe to perform?</a:t>
            </a:r>
          </a:p>
          <a:p>
            <a:r>
              <a:rPr lang="en-GB" dirty="0"/>
              <a:t>Would MRI in ‘normal mode’ be sufficient to mitigate RF heating risks?</a:t>
            </a:r>
          </a:p>
          <a:p>
            <a:r>
              <a:rPr lang="en-GB" dirty="0"/>
              <a:t>Are multiple overlapping stents likely to pose an RF heating problem?</a:t>
            </a:r>
          </a:p>
          <a:p>
            <a:r>
              <a:rPr lang="en-GB" dirty="0"/>
              <a:t>Are older stents likely to present a more serious MR safety issue than more modern models?</a:t>
            </a:r>
          </a:p>
          <a:p>
            <a:r>
              <a:rPr lang="en-GB" dirty="0"/>
              <a:t>Are NCVS that are implanted internationally as MRI safe as those implanted in the UK?</a:t>
            </a:r>
          </a:p>
        </p:txBody>
      </p:sp>
      <p:pic>
        <p:nvPicPr>
          <p:cNvPr id="15362" name="Picture 2" descr="Symbols for device labeling terms (MR safe, conditional, and unsafe). |  Download Scientific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468578"/>
            <a:ext cx="4680520" cy="184074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/>
              <a:t>Resources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/>
          </a:bodyPr>
          <a:lstStyle/>
          <a:p>
            <a:r>
              <a:rPr lang="en-GB" sz="2400" dirty="0"/>
              <a:t>Review of MRI safety.com</a:t>
            </a:r>
          </a:p>
          <a:p>
            <a:r>
              <a:rPr lang="en-GB" sz="2400" dirty="0"/>
              <a:t>Review of UK MRI Mail Bases and Social Media Groups</a:t>
            </a:r>
          </a:p>
          <a:p>
            <a:r>
              <a:rPr lang="en-GB" sz="2400" dirty="0"/>
              <a:t>Review of information provided by stent manufacturers</a:t>
            </a:r>
          </a:p>
          <a:p>
            <a:r>
              <a:rPr lang="en-GB" sz="2400" dirty="0"/>
              <a:t>Review of the relevant peer-reviewed literature</a:t>
            </a:r>
          </a:p>
          <a:p>
            <a:r>
              <a:rPr lang="en-GB" sz="2400" dirty="0"/>
              <a:t>Review of empirical evidence</a:t>
            </a:r>
          </a:p>
          <a:p>
            <a:r>
              <a:rPr lang="en-GB" sz="2400" dirty="0"/>
              <a:t>Review of key internet searches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/>
              <a:t>Risk – Static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Autofit/>
          </a:bodyPr>
          <a:lstStyle/>
          <a:p>
            <a:r>
              <a:rPr lang="en-GB" sz="2400" dirty="0"/>
              <a:t>Composition - </a:t>
            </a:r>
            <a:r>
              <a:rPr lang="en-GB" sz="2400" dirty="0" err="1"/>
              <a:t>nitinol</a:t>
            </a:r>
            <a:r>
              <a:rPr lang="en-GB" sz="2400" dirty="0"/>
              <a:t>, 316L stainless steel, or cobalt alloy.  Less commonly, platinum, carbon, gold, or tantalum</a:t>
            </a:r>
          </a:p>
          <a:p>
            <a:r>
              <a:rPr lang="en-GB" sz="2400" dirty="0"/>
              <a:t>Most stents exhibit non-ferromagnetic or weak ferromagnetic behaviour at both 1.5T and 3T</a:t>
            </a:r>
          </a:p>
          <a:p>
            <a:r>
              <a:rPr lang="en-GB" sz="2400" dirty="0"/>
              <a:t>Evidence suggests that it is safe to scan patients with NCVS’s at 1.5T or 3.0T immediately after stent deployment, if clinical situation requires it</a:t>
            </a:r>
          </a:p>
          <a:p>
            <a:r>
              <a:rPr lang="en-GB" sz="2400" dirty="0"/>
              <a:t>“Although MR may be deferred for 6 to 8 weeks in stent patients, there are no good clinical data or rationale to support this delay”</a:t>
            </a:r>
          </a:p>
          <a:p>
            <a:r>
              <a:rPr lang="en-GB" sz="2400" dirty="0"/>
              <a:t>However, 6-8 week delay rule is a sensible prudent ‘first step’ to support the initial use of the GISP</a:t>
            </a:r>
          </a:p>
          <a:p>
            <a:r>
              <a:rPr lang="en-GB" sz="2400" dirty="0"/>
              <a:t>Any NCVS implants that are &lt;6 weeks post-implantation should be referred for standard MRI safety review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dirty="0"/>
              <a:t>Risk - RF Power Deposition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4464496"/>
          </a:xfrm>
        </p:spPr>
        <p:txBody>
          <a:bodyPr>
            <a:noAutofit/>
          </a:bodyPr>
          <a:lstStyle/>
          <a:p>
            <a:r>
              <a:rPr lang="en-GB" sz="2400" dirty="0"/>
              <a:t>A few NCVS have exposure limits as low as 0.5 W/Kg for 15 min of continuous scanning; ‘normal mode’ theoretically not enough</a:t>
            </a:r>
          </a:p>
          <a:p>
            <a:r>
              <a:rPr lang="en-GB" sz="2400" dirty="0"/>
              <a:t>Cooling effect of blood flow - limits temperature rise during MRI</a:t>
            </a:r>
          </a:p>
          <a:p>
            <a:r>
              <a:rPr lang="en-GB" sz="2400" dirty="0"/>
              <a:t>RF ‘critical length’ ~25 cm (1.5T), ~12 cm (3T).  Overlapping stents, unlikely to form a true continuum</a:t>
            </a:r>
          </a:p>
          <a:p>
            <a:r>
              <a:rPr lang="en-GB" sz="2400" dirty="0"/>
              <a:t>Empirical review – no identified MR safety events when in ‘normal mode’, but small delay between successive sequences may help to further minimise risk associated with continuous scanning</a:t>
            </a:r>
          </a:p>
          <a:p>
            <a:r>
              <a:rPr lang="en-GB" sz="2400" dirty="0"/>
              <a:t>Recommended delay ~20 sec between successive sequences to avoid continuous scanning</a:t>
            </a:r>
          </a:p>
          <a:p>
            <a:endParaRPr lang="en-GB" sz="2400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 l="2179" t="50762" r="74937" b="18636"/>
          <a:stretch>
            <a:fillRect/>
          </a:stretch>
        </p:blipFill>
        <p:spPr bwMode="auto">
          <a:xfrm>
            <a:off x="5220072" y="4899736"/>
            <a:ext cx="2448272" cy="18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Risk - Date &amp; Geographical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664296"/>
          </a:xfrm>
        </p:spPr>
        <p:txBody>
          <a:bodyPr>
            <a:noAutofit/>
          </a:bodyPr>
          <a:lstStyle/>
          <a:p>
            <a:r>
              <a:rPr lang="en-GB" sz="2400" dirty="0"/>
              <a:t>Patients with vascular stents have been scanned safely using MRI since at least late 1990’s, probably for lot longer</a:t>
            </a:r>
          </a:p>
          <a:p>
            <a:r>
              <a:rPr lang="en-GB" sz="2400" dirty="0"/>
              <a:t>No data to support using a date cut-off for NCVS deployment</a:t>
            </a:r>
          </a:p>
          <a:p>
            <a:r>
              <a:rPr lang="en-GB" sz="2400" dirty="0"/>
              <a:t>No information of any NCVS’s that form contraindications to MRI at 1.5T or 3.0T, despite extensive reviews and plenty of </a:t>
            </a:r>
            <a:r>
              <a:rPr lang="en-GB" sz="2400" dirty="0" err="1"/>
              <a:t>empirocal</a:t>
            </a:r>
            <a:r>
              <a:rPr lang="en-GB" sz="2400" dirty="0"/>
              <a:t> evidence – no identified geographical restrictions</a:t>
            </a:r>
          </a:p>
        </p:txBody>
      </p:sp>
      <p:pic>
        <p:nvPicPr>
          <p:cNvPr id="10242" name="Picture 2" descr="Picture 1 of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65529"/>
            <a:ext cx="4320480" cy="2143364"/>
          </a:xfrm>
          <a:prstGeom prst="rect">
            <a:avLst/>
          </a:prstGeom>
          <a:noFill/>
        </p:spPr>
      </p:pic>
      <p:pic>
        <p:nvPicPr>
          <p:cNvPr id="5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5" y="5373216"/>
            <a:ext cx="255204" cy="250678"/>
          </a:xfrm>
          <a:prstGeom prst="rect">
            <a:avLst/>
          </a:prstGeom>
          <a:noFill/>
        </p:spPr>
      </p:pic>
      <p:pic>
        <p:nvPicPr>
          <p:cNvPr id="6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422902"/>
            <a:ext cx="293233" cy="288032"/>
          </a:xfrm>
          <a:prstGeom prst="rect">
            <a:avLst/>
          </a:prstGeom>
          <a:noFill/>
        </p:spPr>
      </p:pic>
      <p:pic>
        <p:nvPicPr>
          <p:cNvPr id="7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5095" y="4386436"/>
            <a:ext cx="293233" cy="288032"/>
          </a:xfrm>
          <a:prstGeom prst="rect">
            <a:avLst/>
          </a:prstGeom>
          <a:noFill/>
        </p:spPr>
      </p:pic>
      <p:pic>
        <p:nvPicPr>
          <p:cNvPr id="8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5498667"/>
            <a:ext cx="293233" cy="288032"/>
          </a:xfrm>
          <a:prstGeom prst="rect">
            <a:avLst/>
          </a:prstGeom>
          <a:noFill/>
        </p:spPr>
      </p:pic>
      <p:pic>
        <p:nvPicPr>
          <p:cNvPr id="9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626" y="4278886"/>
            <a:ext cx="293233" cy="288032"/>
          </a:xfrm>
          <a:prstGeom prst="rect">
            <a:avLst/>
          </a:prstGeom>
          <a:noFill/>
        </p:spPr>
      </p:pic>
      <p:pic>
        <p:nvPicPr>
          <p:cNvPr id="10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1082" y="4682035"/>
            <a:ext cx="293233" cy="288032"/>
          </a:xfrm>
          <a:prstGeom prst="rect">
            <a:avLst/>
          </a:prstGeom>
          <a:noFill/>
        </p:spPr>
      </p:pic>
      <p:pic>
        <p:nvPicPr>
          <p:cNvPr id="11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5801" y="4941168"/>
            <a:ext cx="293233" cy="288032"/>
          </a:xfrm>
          <a:prstGeom prst="rect">
            <a:avLst/>
          </a:prstGeom>
          <a:noFill/>
        </p:spPr>
      </p:pic>
      <p:pic>
        <p:nvPicPr>
          <p:cNvPr id="12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8798" y="4081290"/>
            <a:ext cx="293233" cy="2880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/>
              <a:t>Summary 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960440"/>
          </a:xfrm>
        </p:spPr>
        <p:txBody>
          <a:bodyPr>
            <a:noAutofit/>
          </a:bodyPr>
          <a:lstStyle/>
          <a:p>
            <a:r>
              <a:rPr lang="en-GB" sz="2400" dirty="0"/>
              <a:t>Scanning may be performed at 1.5T or 3.0T for patients who have NCVS’s in-situ that have been deployed correctly and are functioning as intended, with the following conditions:</a:t>
            </a:r>
          </a:p>
          <a:p>
            <a:r>
              <a:rPr lang="en-GB" sz="2400" dirty="0"/>
              <a:t>Normal mode of operation to minimise RF power deposition.  A short delay (20 sec) to be routinely implemented between successive pulse sequences to avoid continuous scanning</a:t>
            </a:r>
          </a:p>
          <a:p>
            <a:r>
              <a:rPr lang="en-GB" sz="2400" dirty="0"/>
              <a:t>Scanning may occur at any time after NCVS deployment, but if required within 6 weeks of implantation then it should be referred for a standard MR safety assessment.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71600" y="4653136"/>
            <a:ext cx="6192688" cy="1944216"/>
            <a:chOff x="899592" y="4725144"/>
            <a:chExt cx="6192688" cy="1944216"/>
          </a:xfrm>
        </p:grpSpPr>
        <p:sp>
          <p:nvSpPr>
            <p:cNvPr id="4" name="TextBox 3"/>
            <p:cNvSpPr txBox="1"/>
            <p:nvPr/>
          </p:nvSpPr>
          <p:spPr>
            <a:xfrm>
              <a:off x="3343652" y="5157192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1.5T or 3.0T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83768" y="4859868"/>
              <a:ext cx="30598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No report of stent malfunction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03648" y="5795972"/>
              <a:ext cx="5262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No report of implantation in a non qualifying country?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62155" y="6156012"/>
              <a:ext cx="46100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20 second gap between successive sequences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08488" y="5445224"/>
              <a:ext cx="25835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Implanted &gt; 6 weeks ago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899592" y="4725144"/>
              <a:ext cx="6192688" cy="19442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7" descr="C:\Users\sjgandy\AppData\Local\Microsoft\Windows\INetCache\IE\7L6EL69W\check-mark-1292787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208" y="5013176"/>
            <a:ext cx="1246240" cy="12241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109C-5D7B-D499-6C51-BCF5561EE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/>
              <a:t>NCVS - Flow Diagram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E80287-1034-A5DE-AD49-98552797835A}"/>
              </a:ext>
            </a:extLst>
          </p:cNvPr>
          <p:cNvSpPr/>
          <p:nvPr/>
        </p:nvSpPr>
        <p:spPr>
          <a:xfrm>
            <a:off x="3836687" y="1196752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Patient has NCVS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74645-E2AD-729B-F38E-2C31A67796EE}"/>
              </a:ext>
            </a:extLst>
          </p:cNvPr>
          <p:cNvSpPr/>
          <p:nvPr/>
        </p:nvSpPr>
        <p:spPr>
          <a:xfrm>
            <a:off x="3836687" y="2502024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Is the device in place as expected, and functioning correctly?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BDDE3C-14A1-0F80-F430-E43D3A91B380}"/>
              </a:ext>
            </a:extLst>
          </p:cNvPr>
          <p:cNvSpPr/>
          <p:nvPr/>
        </p:nvSpPr>
        <p:spPr>
          <a:xfrm>
            <a:off x="5492871" y="3789040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Send for MR Physics Safety Review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DC759-7A90-30A0-B988-992B4DDC551F}"/>
              </a:ext>
            </a:extLst>
          </p:cNvPr>
          <p:cNvSpPr/>
          <p:nvPr/>
        </p:nvSpPr>
        <p:spPr>
          <a:xfrm>
            <a:off x="2252511" y="3807296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Has device been inserted for longer than 6 weeks?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1A81A1-ABAC-49B2-6E95-6C898A919863}"/>
              </a:ext>
            </a:extLst>
          </p:cNvPr>
          <p:cNvSpPr/>
          <p:nvPr/>
        </p:nvSpPr>
        <p:spPr>
          <a:xfrm>
            <a:off x="3635896" y="5218726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Send for MR Physics Safety Review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5E4C1B-E96F-E096-53C8-BA68D36BA465}"/>
              </a:ext>
            </a:extLst>
          </p:cNvPr>
          <p:cNvSpPr/>
          <p:nvPr/>
        </p:nvSpPr>
        <p:spPr>
          <a:xfrm>
            <a:off x="899592" y="5229720"/>
            <a:ext cx="244827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Scan at 1.5T or 3.0T in normal mode, and ensure 20 second gap between sequences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85BA27-7706-0FD6-14BA-9CBA3D962C13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5060823" y="2339752"/>
            <a:ext cx="0" cy="162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CBA4581-B418-F019-3629-84ED307F0263}"/>
              </a:ext>
            </a:extLst>
          </p:cNvPr>
          <p:cNvCxnSpPr/>
          <p:nvPr/>
        </p:nvCxnSpPr>
        <p:spPr>
          <a:xfrm>
            <a:off x="4139952" y="3645024"/>
            <a:ext cx="0" cy="162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3522EE5-433B-5AF3-CBBE-93E3DD4B5630}"/>
              </a:ext>
            </a:extLst>
          </p:cNvPr>
          <p:cNvCxnSpPr/>
          <p:nvPr/>
        </p:nvCxnSpPr>
        <p:spPr>
          <a:xfrm>
            <a:off x="5868144" y="3645024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7462451-1FD0-31EC-EA32-4B7D53B59D31}"/>
              </a:ext>
            </a:extLst>
          </p:cNvPr>
          <p:cNvCxnSpPr/>
          <p:nvPr/>
        </p:nvCxnSpPr>
        <p:spPr>
          <a:xfrm>
            <a:off x="2627784" y="4950296"/>
            <a:ext cx="0" cy="268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0E0C1CB-A2C4-7058-683F-175370209073}"/>
              </a:ext>
            </a:extLst>
          </p:cNvPr>
          <p:cNvCxnSpPr/>
          <p:nvPr/>
        </p:nvCxnSpPr>
        <p:spPr>
          <a:xfrm>
            <a:off x="4067944" y="4950296"/>
            <a:ext cx="0" cy="268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D5843F5-9BC5-3B29-D1E2-7E6ED0830668}"/>
              </a:ext>
            </a:extLst>
          </p:cNvPr>
          <p:cNvSpPr txBox="1"/>
          <p:nvPr/>
        </p:nvSpPr>
        <p:spPr>
          <a:xfrm>
            <a:off x="3491880" y="335699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DBD090-AF21-4464-02F1-8F23B0D5C011}"/>
              </a:ext>
            </a:extLst>
          </p:cNvPr>
          <p:cNvSpPr txBox="1"/>
          <p:nvPr/>
        </p:nvSpPr>
        <p:spPr>
          <a:xfrm>
            <a:off x="1979712" y="464384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B50852-A84A-5846-49CE-E9B188CC054B}"/>
              </a:ext>
            </a:extLst>
          </p:cNvPr>
          <p:cNvSpPr txBox="1"/>
          <p:nvPr/>
        </p:nvSpPr>
        <p:spPr>
          <a:xfrm>
            <a:off x="4649539" y="464384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0AA9A37-20B0-BA9E-8563-D112DC430D29}"/>
              </a:ext>
            </a:extLst>
          </p:cNvPr>
          <p:cNvSpPr txBox="1"/>
          <p:nvPr/>
        </p:nvSpPr>
        <p:spPr>
          <a:xfrm>
            <a:off x="6300192" y="33477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78241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150E02D859D4F96EACB54E3C6CCDA" ma:contentTypeVersion="15" ma:contentTypeDescription="Create a new document." ma:contentTypeScope="" ma:versionID="7293520c4d6116d21af0e6dac25f634f">
  <xsd:schema xmlns:xsd="http://www.w3.org/2001/XMLSchema" xmlns:xs="http://www.w3.org/2001/XMLSchema" xmlns:p="http://schemas.microsoft.com/office/2006/metadata/properties" xmlns:ns2="3111cb03-c1d7-49db-8220-f16a1d16f93b" xmlns:ns3="cbe1fdb1-0590-4ac8-b289-0e18866762ff" targetNamespace="http://schemas.microsoft.com/office/2006/metadata/properties" ma:root="true" ma:fieldsID="ef51c5b2a322fd016ca9ccda67dd7cf3" ns2:_="" ns3:_="">
    <xsd:import namespace="3111cb03-c1d7-49db-8220-f16a1d16f93b"/>
    <xsd:import namespace="cbe1fdb1-0590-4ac8-b289-0e18866762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1cb03-c1d7-49db-8220-f16a1d16f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1fdb1-0590-4ac8-b289-0e18866762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c1b89a4-98af-4dd5-bcfa-631b3b0615b5}" ma:internalName="TaxCatchAll" ma:showField="CatchAllData" ma:web="cbe1fdb1-0590-4ac8-b289-0e18866762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e1fdb1-0590-4ac8-b289-0e18866762ff" xsi:nil="true"/>
    <lcf76f155ced4ddcb4097134ff3c332f xmlns="3111cb03-c1d7-49db-8220-f16a1d16f9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1C5B2ED-79A3-4496-BFE1-EBA92F055D09}"/>
</file>

<file path=customXml/itemProps2.xml><?xml version="1.0" encoding="utf-8"?>
<ds:datastoreItem xmlns:ds="http://schemas.openxmlformats.org/officeDocument/2006/customXml" ds:itemID="{03876B7B-76EE-4DB3-9E56-4367D3080068}"/>
</file>

<file path=customXml/itemProps3.xml><?xml version="1.0" encoding="utf-8"?>
<ds:datastoreItem xmlns:ds="http://schemas.openxmlformats.org/officeDocument/2006/customXml" ds:itemID="{FA9CA0C3-BE7C-4CB6-BEC4-388CC2F7C597}"/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721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Non Coronary Vascular Stents</vt:lpstr>
      <vt:lpstr>Overview</vt:lpstr>
      <vt:lpstr>Key Questions</vt:lpstr>
      <vt:lpstr>Resources Used</vt:lpstr>
      <vt:lpstr>Risk – Static Field</vt:lpstr>
      <vt:lpstr>Risk - RF Power Deposition</vt:lpstr>
      <vt:lpstr>Risk - Date &amp; Geographical Location</vt:lpstr>
      <vt:lpstr>Summary Recommendation</vt:lpstr>
      <vt:lpstr>NCVS - Flow Diagram</vt:lpstr>
    </vt:vector>
  </TitlesOfParts>
  <Company>NHS Tayside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Coronary Vascular Stents</dc:title>
  <dc:creator>sjgandy</dc:creator>
  <cp:lastModifiedBy>Stephen Gandy</cp:lastModifiedBy>
  <cp:revision>66</cp:revision>
  <dcterms:created xsi:type="dcterms:W3CDTF">2023-03-28T09:00:30Z</dcterms:created>
  <dcterms:modified xsi:type="dcterms:W3CDTF">2023-04-04T15:43:31Z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0x010100D56150E02D859D4F96EACB54E3C6CCDA</vt:lpwstr>
  </property>
</Properties>
</file>